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50"/>
  </p:notesMasterIdLst>
  <p:handoutMasterIdLst>
    <p:handoutMasterId r:id="rId51"/>
  </p:handoutMasterIdLst>
  <p:sldIdLst>
    <p:sldId id="256" r:id="rId2"/>
    <p:sldId id="281" r:id="rId3"/>
    <p:sldId id="268" r:id="rId4"/>
    <p:sldId id="269" r:id="rId5"/>
    <p:sldId id="270" r:id="rId6"/>
    <p:sldId id="271" r:id="rId7"/>
    <p:sldId id="282" r:id="rId8"/>
    <p:sldId id="283" r:id="rId9"/>
    <p:sldId id="285" r:id="rId10"/>
    <p:sldId id="286" r:id="rId11"/>
    <p:sldId id="284" r:id="rId12"/>
    <p:sldId id="272" r:id="rId13"/>
    <p:sldId id="287" r:id="rId14"/>
    <p:sldId id="288" r:id="rId15"/>
    <p:sldId id="289" r:id="rId16"/>
    <p:sldId id="290" r:id="rId17"/>
    <p:sldId id="291" r:id="rId18"/>
    <p:sldId id="292" r:id="rId19"/>
    <p:sldId id="293" r:id="rId20"/>
    <p:sldId id="294" r:id="rId21"/>
    <p:sldId id="274" r:id="rId22"/>
    <p:sldId id="295" r:id="rId23"/>
    <p:sldId id="296" r:id="rId24"/>
    <p:sldId id="297" r:id="rId25"/>
    <p:sldId id="298" r:id="rId26"/>
    <p:sldId id="325" r:id="rId27"/>
    <p:sldId id="306" r:id="rId28"/>
    <p:sldId id="300" r:id="rId29"/>
    <p:sldId id="301" r:id="rId30"/>
    <p:sldId id="302" r:id="rId31"/>
    <p:sldId id="332" r:id="rId32"/>
    <p:sldId id="305" r:id="rId33"/>
    <p:sldId id="326" r:id="rId34"/>
    <p:sldId id="327" r:id="rId35"/>
    <p:sldId id="328" r:id="rId36"/>
    <p:sldId id="331" r:id="rId37"/>
    <p:sldId id="275" r:id="rId38"/>
    <p:sldId id="312" r:id="rId39"/>
    <p:sldId id="311" r:id="rId40"/>
    <p:sldId id="310" r:id="rId41"/>
    <p:sldId id="314" r:id="rId42"/>
    <p:sldId id="313" r:id="rId43"/>
    <p:sldId id="315" r:id="rId44"/>
    <p:sldId id="316" r:id="rId45"/>
    <p:sldId id="318" r:id="rId46"/>
    <p:sldId id="319" r:id="rId47"/>
    <p:sldId id="320" r:id="rId48"/>
    <p:sldId id="267" r:id="rId49"/>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sz="quarter" idx="1"/>
          </p:nvPr>
        </p:nvSpPr>
        <p:spPr>
          <a:xfrm>
            <a:off x="5265065" y="0"/>
            <a:ext cx="4029164" cy="350520"/>
          </a:xfrm>
          <a:prstGeom prst="rect">
            <a:avLst/>
          </a:prstGeom>
        </p:spPr>
        <p:txBody>
          <a:bodyPr vert="horz" lIns="91440" tIns="45720" rIns="91440" bIns="45720" rtlCol="0"/>
          <a:lstStyle>
            <a:lvl1pPr algn="r">
              <a:defRPr sz="1200"/>
            </a:lvl1pPr>
          </a:lstStyle>
          <a:p>
            <a:pPr>
              <a:defRPr/>
            </a:pPr>
            <a:fld id="{DAB58089-5F6F-439B-832C-ABB185D1FE0A}" type="datetimeFigureOut">
              <a:rPr lang="en-US"/>
              <a:pPr>
                <a:defRPr/>
              </a:pPr>
              <a:t>10/5/2020</a:t>
            </a:fld>
            <a:endParaRPr lang="en-GB"/>
          </a:p>
        </p:txBody>
      </p:sp>
      <p:sp>
        <p:nvSpPr>
          <p:cNvPr id="4" name="Footer Placeholder 3"/>
          <p:cNvSpPr>
            <a:spLocks noGrp="1"/>
          </p:cNvSpPr>
          <p:nvPr>
            <p:ph type="ftr" sz="quarter" idx="2"/>
          </p:nvPr>
        </p:nvSpPr>
        <p:spPr>
          <a:xfrm>
            <a:off x="1" y="6658757"/>
            <a:ext cx="4029164" cy="350520"/>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5265065" y="6658757"/>
            <a:ext cx="4029164" cy="350520"/>
          </a:xfrm>
          <a:prstGeom prst="rect">
            <a:avLst/>
          </a:prstGeom>
        </p:spPr>
        <p:txBody>
          <a:bodyPr vert="horz" lIns="91440" tIns="45720" rIns="91440" bIns="45720" rtlCol="0" anchor="b"/>
          <a:lstStyle>
            <a:lvl1pPr algn="r">
              <a:defRPr sz="1200"/>
            </a:lvl1pPr>
          </a:lstStyle>
          <a:p>
            <a:pPr>
              <a:defRPr/>
            </a:pPr>
            <a:fld id="{D75656AE-B240-493F-B94C-9B665EB6BA45}" type="slidenum">
              <a:rPr lang="en-GB"/>
              <a:pPr>
                <a:defRPr/>
              </a:pPr>
              <a:t>‹#›</a:t>
            </a:fld>
            <a:endParaRPr lang="en-GB"/>
          </a:p>
        </p:txBody>
      </p:sp>
    </p:spTree>
    <p:extLst>
      <p:ext uri="{BB962C8B-B14F-4D97-AF65-F5344CB8AC3E}">
        <p14:creationId xmlns:p14="http://schemas.microsoft.com/office/powerpoint/2010/main" val="26992335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265065" y="0"/>
            <a:ext cx="4029164" cy="35052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08ADDF3-B199-4BDD-AE7B-A2B984AA24C3}" type="datetimeFigureOut">
              <a:rPr lang="en-US"/>
              <a:pPr>
                <a:defRPr/>
              </a:pPr>
              <a:t>10/5/2020</a:t>
            </a:fld>
            <a:endParaRPr lang="en-GB"/>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6658757"/>
            <a:ext cx="4029164" cy="35052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265065" y="6658757"/>
            <a:ext cx="4029164" cy="35052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D29B8D3-9712-4F9D-9665-A65B30521370}" type="slidenum">
              <a:rPr lang="en-GB"/>
              <a:pPr>
                <a:defRPr/>
              </a:pPr>
              <a:t>‹#›</a:t>
            </a:fld>
            <a:endParaRPr lang="en-GB"/>
          </a:p>
        </p:txBody>
      </p:sp>
    </p:spTree>
    <p:extLst>
      <p:ext uri="{BB962C8B-B14F-4D97-AF65-F5344CB8AC3E}">
        <p14:creationId xmlns:p14="http://schemas.microsoft.com/office/powerpoint/2010/main" val="31425438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85728"/>
            <a:ext cx="6929486" cy="714380"/>
          </a:xfrm>
        </p:spPr>
        <p:txBody>
          <a:bodyPr/>
          <a:lstStyle/>
          <a:p>
            <a:r>
              <a:rPr lang="en-US" dirty="0"/>
              <a:t>Click to edit Master title style</a:t>
            </a:r>
            <a:endParaRPr lang="en-GB" dirty="0"/>
          </a:p>
        </p:txBody>
      </p:sp>
      <p:sp>
        <p:nvSpPr>
          <p:cNvPr id="3" name="Slide Number Placeholder 5"/>
          <p:cNvSpPr>
            <a:spLocks noGrp="1"/>
          </p:cNvSpPr>
          <p:nvPr>
            <p:ph type="sldNum" sz="quarter" idx="10"/>
          </p:nvPr>
        </p:nvSpPr>
        <p:spPr/>
        <p:txBody>
          <a:bodyPr/>
          <a:lstStyle>
            <a:lvl1pPr>
              <a:defRPr/>
            </a:lvl1pPr>
          </a:lstStyle>
          <a:p>
            <a:pPr>
              <a:defRPr/>
            </a:pPr>
            <a:fld id="{8ED7645F-28E9-43F5-8DE8-F26D6BFC7DBB}" type="slidenum">
              <a:rPr lang="en-GB"/>
              <a:pPr>
                <a:defRPr/>
              </a:pPr>
              <a:t>‹#›</a:t>
            </a:fld>
            <a:endParaRPr lang="en-GB" dirty="0"/>
          </a:p>
        </p:txBody>
      </p:sp>
      <p:sp>
        <p:nvSpPr>
          <p:cNvPr id="4" name="Footer Placeholder 4"/>
          <p:cNvSpPr>
            <a:spLocks noGrp="1"/>
          </p:cNvSpPr>
          <p:nvPr userDrawn="1">
            <p:ph type="ftr" sz="quarter" idx="11"/>
          </p:nvPr>
        </p:nvSpPr>
        <p:spPr/>
        <p:txBody>
          <a:bodyPr/>
          <a:lstStyle>
            <a:lvl1pPr>
              <a:defRPr/>
            </a:lvl1pPr>
          </a:lstStyle>
          <a:p>
            <a:pPr>
              <a:defRPr/>
            </a:pPr>
            <a:r>
              <a:rPr lang="en-GB"/>
              <a:t>Glyn Davis &amp; Branko Pecar</a:t>
            </a:r>
            <a:endParaRPr lang="en-GB" b="0"/>
          </a:p>
        </p:txBody>
      </p:sp>
    </p:spTree>
    <p:extLst>
      <p:ext uri="{BB962C8B-B14F-4D97-AF65-F5344CB8AC3E}">
        <p14:creationId xmlns:p14="http://schemas.microsoft.com/office/powerpoint/2010/main" val="322035029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674" name="Title Placeholder 1"/>
          <p:cNvSpPr>
            <a:spLocks noGrp="1"/>
          </p:cNvSpPr>
          <p:nvPr>
            <p:ph type="title"/>
          </p:nvPr>
        </p:nvSpPr>
        <p:spPr bwMode="auto">
          <a:xfrm>
            <a:off x="500063" y="274638"/>
            <a:ext cx="8186737"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6" name="Slide Number Placeholder 5"/>
          <p:cNvSpPr>
            <a:spLocks noGrp="1"/>
          </p:cNvSpPr>
          <p:nvPr>
            <p:ph type="sldNum" sz="quarter" idx="4"/>
          </p:nvPr>
        </p:nvSpPr>
        <p:spPr>
          <a:xfrm>
            <a:off x="8501063" y="6356350"/>
            <a:ext cx="428625" cy="215900"/>
          </a:xfrm>
          <a:prstGeom prst="rect">
            <a:avLst/>
          </a:prstGeom>
        </p:spPr>
        <p:txBody>
          <a:bodyPr vert="horz" lIns="91440" tIns="45720" rIns="91440" bIns="45720" rtlCol="0" anchor="ctr"/>
          <a:lstStyle>
            <a:lvl1pPr algn="r" fontAlgn="auto">
              <a:spcBef>
                <a:spcPts val="0"/>
              </a:spcBef>
              <a:spcAft>
                <a:spcPts val="0"/>
              </a:spcAft>
              <a:defRPr sz="1200" b="1">
                <a:solidFill>
                  <a:schemeClr val="tx1">
                    <a:tint val="75000"/>
                  </a:schemeClr>
                </a:solidFill>
                <a:latin typeface="+mn-lt"/>
                <a:cs typeface="+mn-cs"/>
              </a:defRPr>
            </a:lvl1pPr>
          </a:lstStyle>
          <a:p>
            <a:pPr>
              <a:defRPr/>
            </a:pPr>
            <a:fld id="{53980642-A5E5-4344-8B2B-B7DF3A75E8C2}" type="slidenum">
              <a:rPr lang="en-GB"/>
              <a:pPr>
                <a:defRPr/>
              </a:pPr>
              <a:t>‹#›</a:t>
            </a:fld>
            <a:endParaRPr lang="en-GB" dirty="0"/>
          </a:p>
        </p:txBody>
      </p:sp>
      <p:cxnSp>
        <p:nvCxnSpPr>
          <p:cNvPr id="11" name="Straight Connector 10"/>
          <p:cNvCxnSpPr/>
          <p:nvPr userDrawn="1"/>
        </p:nvCxnSpPr>
        <p:spPr>
          <a:xfrm flipV="1">
            <a:off x="214313" y="1143000"/>
            <a:ext cx="8501062"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userDrawn="1">
            <p:ph type="ftr" sz="quarter" idx="3"/>
          </p:nvPr>
        </p:nvSpPr>
        <p:spPr>
          <a:xfrm>
            <a:off x="428625" y="6072188"/>
            <a:ext cx="2714625" cy="285750"/>
          </a:xfrm>
          <a:prstGeom prst="rect">
            <a:avLst/>
          </a:prstGeom>
          <a:ln>
            <a:noFill/>
          </a:ln>
        </p:spPr>
        <p:txBody>
          <a:bodyPr/>
          <a:lstStyle>
            <a:lvl1pPr>
              <a:defRPr sz="1200" b="1">
                <a:solidFill>
                  <a:schemeClr val="tx2"/>
                </a:solidFill>
                <a:latin typeface="Arial" charset="0"/>
                <a:cs typeface="Arial" charset="0"/>
                <a:sym typeface="Symbol"/>
              </a:defRPr>
            </a:lvl1pPr>
          </a:lstStyle>
          <a:p>
            <a:pPr>
              <a:defRPr/>
            </a:pPr>
            <a:r>
              <a:rPr lang="en-GB"/>
              <a:t>Glyn Davis &amp; Branko Pecar</a:t>
            </a:r>
          </a:p>
        </p:txBody>
      </p:sp>
      <p:sp>
        <p:nvSpPr>
          <p:cNvPr id="13" name="Footer Placeholder 4"/>
          <p:cNvSpPr txBox="1">
            <a:spLocks/>
          </p:cNvSpPr>
          <p:nvPr userDrawn="1"/>
        </p:nvSpPr>
        <p:spPr>
          <a:xfrm>
            <a:off x="3923931" y="6009489"/>
            <a:ext cx="5034375" cy="285750"/>
          </a:xfrm>
          <a:prstGeom prst="rect">
            <a:avLst/>
          </a:prstGeom>
          <a:ln>
            <a:noFill/>
          </a:ln>
        </p:spPr>
        <p:txBody>
          <a:bodyPr anchor="ctr"/>
          <a:lstStyle/>
          <a:p>
            <a:pPr algn="r" fontAlgn="auto">
              <a:spcBef>
                <a:spcPts val="0"/>
              </a:spcBef>
              <a:spcAft>
                <a:spcPts val="0"/>
              </a:spcAft>
              <a:defRPr/>
            </a:pPr>
            <a:r>
              <a:rPr lang="en-GB" sz="1200" b="1" dirty="0">
                <a:solidFill>
                  <a:schemeClr val="tx2"/>
                </a:solidFill>
                <a:latin typeface="Arial" pitchFamily="34" charset="0"/>
                <a:cs typeface="Arial" pitchFamily="34" charset="0"/>
              </a:rPr>
              <a:t>Chapter 11: Time series data - Short and medium term forecasts</a:t>
            </a:r>
            <a:endParaRPr lang="en-GB" sz="1200" dirty="0">
              <a:solidFill>
                <a:schemeClr val="tx2"/>
              </a:solidFill>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722" r:id="rId1"/>
  </p:sldLayoutIdLst>
  <p:hf hdr="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3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90.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1.xml"/><Relationship Id="rId4" Type="http://schemas.openxmlformats.org/officeDocument/2006/relationships/image" Target="../media/image46.png"/></Relationships>
</file>

<file path=ppt/slides/_rels/slide43.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49.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ctrTitle"/>
          </p:nvPr>
        </p:nvSpPr>
        <p:spPr>
          <a:xfrm>
            <a:off x="428625" y="242873"/>
            <a:ext cx="8247831" cy="857250"/>
          </a:xfrm>
          <a:solidFill>
            <a:schemeClr val="accent4">
              <a:lumMod val="20000"/>
              <a:lumOff val="80000"/>
            </a:schemeClr>
          </a:solidFill>
        </p:spPr>
        <p:txBody>
          <a:bodyPr/>
          <a:lstStyle/>
          <a:p>
            <a:pPr eaLnBrk="1" hangingPunct="1"/>
            <a:r>
              <a:rPr lang="en-GB" sz="2400" dirty="0">
                <a:latin typeface="Arial" charset="0"/>
                <a:cs typeface="Arial" charset="0"/>
              </a:rPr>
              <a:t>Time series data - Short and medium term forecasts</a:t>
            </a:r>
          </a:p>
        </p:txBody>
      </p:sp>
      <p:sp>
        <p:nvSpPr>
          <p:cNvPr id="3" name="Slide Number Placeholder 2"/>
          <p:cNvSpPr>
            <a:spLocks noGrp="1"/>
          </p:cNvSpPr>
          <p:nvPr>
            <p:ph type="sldNum" sz="quarter" idx="10"/>
          </p:nvPr>
        </p:nvSpPr>
        <p:spPr/>
        <p:txBody>
          <a:bodyPr/>
          <a:lstStyle/>
          <a:p>
            <a:pPr>
              <a:defRPr/>
            </a:pPr>
            <a:fld id="{1FCF6FA8-0F1B-4823-90ED-2AD4D883FAE2}" type="slidenum">
              <a:rPr lang="en-GB"/>
              <a:pPr>
                <a:defRPr/>
              </a:pPr>
              <a:t>1</a:t>
            </a:fld>
            <a:endParaRPr lang="en-GB" dirty="0"/>
          </a:p>
        </p:txBody>
      </p:sp>
      <p:sp>
        <p:nvSpPr>
          <p:cNvPr id="3072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0725" name="TextBox 5"/>
          <p:cNvSpPr txBox="1">
            <a:spLocks noChangeArrowheads="1"/>
          </p:cNvSpPr>
          <p:nvPr/>
        </p:nvSpPr>
        <p:spPr bwMode="auto">
          <a:xfrm>
            <a:off x="785813" y="4500563"/>
            <a:ext cx="44291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The aim of this chapter is to provide the reader with a set of tools which can be used in the context of time series analysis and extrapolation.</a:t>
            </a:r>
          </a:p>
        </p:txBody>
      </p:sp>
      <p:sp>
        <p:nvSpPr>
          <p:cNvPr id="12" name="Rectangle 11"/>
          <p:cNvSpPr/>
          <p:nvPr/>
        </p:nvSpPr>
        <p:spPr>
          <a:xfrm>
            <a:off x="5377352" y="1835766"/>
            <a:ext cx="3357586" cy="954107"/>
          </a:xfrm>
          <a:prstGeom prst="rect">
            <a:avLst/>
          </a:prstGeom>
          <a:solidFill>
            <a:schemeClr val="accent3">
              <a:lumMod val="20000"/>
              <a:lumOff val="80000"/>
            </a:schemeClr>
          </a:solidFill>
        </p:spPr>
        <p:txBody>
          <a:bodyPr>
            <a:spAutoFit/>
          </a:bodyPr>
          <a:lstStyle/>
          <a:p>
            <a:pPr algn="ct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Moving  Averages?</a:t>
            </a:r>
          </a:p>
        </p:txBody>
      </p:sp>
      <p:sp>
        <p:nvSpPr>
          <p:cNvPr id="14" name="Rectangle 13"/>
          <p:cNvSpPr/>
          <p:nvPr/>
        </p:nvSpPr>
        <p:spPr>
          <a:xfrm>
            <a:off x="6088648" y="3556668"/>
            <a:ext cx="2269456" cy="369332"/>
          </a:xfrm>
          <a:prstGeom prst="rect">
            <a:avLst/>
          </a:prstGeom>
          <a:noFill/>
        </p:spPr>
        <p:txBody>
          <a:bodyPr wrap="square">
            <a:spAutoFit/>
          </a:bodyPr>
          <a:lstStyle/>
          <a:p>
            <a:pPr algn="ctr">
              <a:defRPr/>
            </a:pPr>
            <a: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Handling errors?</a:t>
            </a:r>
          </a:p>
        </p:txBody>
      </p:sp>
      <p:sp>
        <p:nvSpPr>
          <p:cNvPr id="13" name="Rectangle 12">
            <a:extLst>
              <a:ext uri="{FF2B5EF4-FFF2-40B4-BE49-F238E27FC236}">
                <a16:creationId xmlns:a16="http://schemas.microsoft.com/office/drawing/2014/main" id="{156C7079-A557-42EC-AC87-9E346E0022CE}"/>
              </a:ext>
            </a:extLst>
          </p:cNvPr>
          <p:cNvSpPr/>
          <p:nvPr/>
        </p:nvSpPr>
        <p:spPr>
          <a:xfrm>
            <a:off x="6318129" y="4220324"/>
            <a:ext cx="1810494" cy="369332"/>
          </a:xfrm>
          <a:prstGeom prst="rect">
            <a:avLst/>
          </a:prstGeom>
          <a:noFill/>
        </p:spPr>
        <p:txBody>
          <a:bodyPr wrap="square">
            <a:spAutoFit/>
          </a:bodyPr>
          <a:lstStyle/>
          <a:p>
            <a:pPr algn="ctr">
              <a:defRPr/>
            </a:pPr>
            <a: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Forecasting?</a:t>
            </a:r>
          </a:p>
        </p:txBody>
      </p:sp>
      <p:pic>
        <p:nvPicPr>
          <p:cNvPr id="10" name="Picture 9">
            <a:extLst>
              <a:ext uri="{FF2B5EF4-FFF2-40B4-BE49-F238E27FC236}">
                <a16:creationId xmlns:a16="http://schemas.microsoft.com/office/drawing/2014/main" id="{4D0C7A8C-5743-43DD-99BB-98D31A5D2C3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39552" y="1424057"/>
            <a:ext cx="4572000" cy="274256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93737-A52B-42C0-9F7D-74230B98D57D}"/>
              </a:ext>
            </a:extLst>
          </p:cNvPr>
          <p:cNvSpPr>
            <a:spLocks noGrp="1"/>
          </p:cNvSpPr>
          <p:nvPr>
            <p:ph type="ctrTitle"/>
          </p:nvPr>
        </p:nvSpPr>
        <p:spPr/>
        <p:txBody>
          <a:bodyPr/>
          <a:lstStyle/>
          <a:p>
            <a:r>
              <a:rPr lang="en-GB" dirty="0"/>
              <a:t>Simple moving averages (5/6)</a:t>
            </a:r>
          </a:p>
        </p:txBody>
      </p:sp>
      <p:sp>
        <p:nvSpPr>
          <p:cNvPr id="3" name="Slide Number Placeholder 2">
            <a:extLst>
              <a:ext uri="{FF2B5EF4-FFF2-40B4-BE49-F238E27FC236}">
                <a16:creationId xmlns:a16="http://schemas.microsoft.com/office/drawing/2014/main" id="{925AB15C-7A78-40CA-9C4C-83C594ECDA34}"/>
              </a:ext>
            </a:extLst>
          </p:cNvPr>
          <p:cNvSpPr>
            <a:spLocks noGrp="1"/>
          </p:cNvSpPr>
          <p:nvPr>
            <p:ph type="sldNum" sz="quarter" idx="10"/>
          </p:nvPr>
        </p:nvSpPr>
        <p:spPr/>
        <p:txBody>
          <a:bodyPr/>
          <a:lstStyle/>
          <a:p>
            <a:pPr>
              <a:defRPr/>
            </a:pPr>
            <a:fld id="{8ED7645F-28E9-43F5-8DE8-F26D6BFC7DBB}" type="slidenum">
              <a:rPr lang="en-GB" smtClean="0"/>
              <a:pPr>
                <a:defRPr/>
              </a:pPr>
              <a:t>10</a:t>
            </a:fld>
            <a:endParaRPr lang="en-GB" dirty="0"/>
          </a:p>
        </p:txBody>
      </p:sp>
      <p:sp>
        <p:nvSpPr>
          <p:cNvPr id="4" name="Footer Placeholder 3">
            <a:extLst>
              <a:ext uri="{FF2B5EF4-FFF2-40B4-BE49-F238E27FC236}">
                <a16:creationId xmlns:a16="http://schemas.microsoft.com/office/drawing/2014/main" id="{CBDF6A5E-E422-430D-9EE1-68ABB639F6D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8E51AF87-B924-493B-9145-F0AC7D6A154A}"/>
              </a:ext>
            </a:extLst>
          </p:cNvPr>
          <p:cNvSpPr/>
          <p:nvPr/>
        </p:nvSpPr>
        <p:spPr>
          <a:xfrm>
            <a:off x="611560" y="1268760"/>
            <a:ext cx="8208912" cy="1200329"/>
          </a:xfrm>
          <a:prstGeom prst="rect">
            <a:avLst/>
          </a:prstGeom>
          <a:solidFill>
            <a:schemeClr val="accent6">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It is a convention to place the moving average value either aligned with the last observation from the moving average interval, or to centre it in the middle of the moving average interval. For these purposes, we recommend that, if appropriate, the moving average interval consists of odd number of observations.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253E64D3-E3E9-436A-AD9F-C938BA5EFE66}"/>
              </a:ext>
            </a:extLst>
          </p:cNvPr>
          <p:cNvSpPr/>
          <p:nvPr/>
        </p:nvSpPr>
        <p:spPr>
          <a:xfrm>
            <a:off x="532438" y="2737741"/>
            <a:ext cx="5551729" cy="369332"/>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Another way to express the equation (11.2) is as follows: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E5EFBF8F-75FC-4CAF-B9A5-034DB76C754A}"/>
              </a:ext>
            </a:extLst>
          </p:cNvPr>
          <p:cNvSpPr/>
          <p:nvPr/>
        </p:nvSpPr>
        <p:spPr>
          <a:xfrm>
            <a:off x="580985" y="4425704"/>
            <a:ext cx="8208912" cy="923330"/>
          </a:xfrm>
          <a:prstGeom prst="rect">
            <a:avLst/>
          </a:prstGeom>
          <a:solidFill>
            <a:schemeClr val="accent6">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 other words, if we do not know the value of the first observation in the moving average interval, we can still estimate the current moving average from the previous value of the moving average, plus the other two values from the interval.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3F0C10A8-7ED1-4F6B-9744-0B5C608540A3}"/>
              </a:ext>
            </a:extLst>
          </p:cNvPr>
          <p:cNvPicPr>
            <a:picLocks noChangeAspect="1"/>
          </p:cNvPicPr>
          <p:nvPr/>
        </p:nvPicPr>
        <p:blipFill>
          <a:blip r:embed="rId2"/>
          <a:stretch>
            <a:fillRect/>
          </a:stretch>
        </p:blipFill>
        <p:spPr>
          <a:xfrm>
            <a:off x="723593" y="3290212"/>
            <a:ext cx="8035505" cy="497508"/>
          </a:xfrm>
          <a:prstGeom prst="rect">
            <a:avLst/>
          </a:prstGeom>
        </p:spPr>
      </p:pic>
    </p:spTree>
    <p:extLst>
      <p:ext uri="{BB962C8B-B14F-4D97-AF65-F5344CB8AC3E}">
        <p14:creationId xmlns:p14="http://schemas.microsoft.com/office/powerpoint/2010/main" val="2104260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93737-A52B-42C0-9F7D-74230B98D57D}"/>
              </a:ext>
            </a:extLst>
          </p:cNvPr>
          <p:cNvSpPr>
            <a:spLocks noGrp="1"/>
          </p:cNvSpPr>
          <p:nvPr>
            <p:ph type="ctrTitle"/>
          </p:nvPr>
        </p:nvSpPr>
        <p:spPr/>
        <p:txBody>
          <a:bodyPr/>
          <a:lstStyle/>
          <a:p>
            <a:r>
              <a:rPr lang="en-GB" dirty="0"/>
              <a:t>Simple moving averages (6/6)</a:t>
            </a:r>
          </a:p>
        </p:txBody>
      </p:sp>
      <p:sp>
        <p:nvSpPr>
          <p:cNvPr id="3" name="Slide Number Placeholder 2">
            <a:extLst>
              <a:ext uri="{FF2B5EF4-FFF2-40B4-BE49-F238E27FC236}">
                <a16:creationId xmlns:a16="http://schemas.microsoft.com/office/drawing/2014/main" id="{925AB15C-7A78-40CA-9C4C-83C594ECDA34}"/>
              </a:ext>
            </a:extLst>
          </p:cNvPr>
          <p:cNvSpPr>
            <a:spLocks noGrp="1"/>
          </p:cNvSpPr>
          <p:nvPr>
            <p:ph type="sldNum" sz="quarter" idx="10"/>
          </p:nvPr>
        </p:nvSpPr>
        <p:spPr/>
        <p:txBody>
          <a:bodyPr/>
          <a:lstStyle/>
          <a:p>
            <a:pPr>
              <a:defRPr/>
            </a:pPr>
            <a:fld id="{8ED7645F-28E9-43F5-8DE8-F26D6BFC7DBB}" type="slidenum">
              <a:rPr lang="en-GB" smtClean="0"/>
              <a:pPr>
                <a:defRPr/>
              </a:pPr>
              <a:t>11</a:t>
            </a:fld>
            <a:endParaRPr lang="en-GB" dirty="0"/>
          </a:p>
        </p:txBody>
      </p:sp>
      <p:sp>
        <p:nvSpPr>
          <p:cNvPr id="4" name="Footer Placeholder 3">
            <a:extLst>
              <a:ext uri="{FF2B5EF4-FFF2-40B4-BE49-F238E27FC236}">
                <a16:creationId xmlns:a16="http://schemas.microsoft.com/office/drawing/2014/main" id="{CBDF6A5E-E422-430D-9EE1-68ABB639F6D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C7CABDA5-B1EC-46C4-973E-C3D01149FD94}"/>
              </a:ext>
            </a:extLst>
          </p:cNvPr>
          <p:cNvSpPr/>
          <p:nvPr/>
        </p:nvSpPr>
        <p:spPr>
          <a:xfrm>
            <a:off x="524434" y="1314156"/>
            <a:ext cx="8224029"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If we had 5 elements in the moving average interval (N=5) and, for example, we tried to estimate the 8</a:t>
            </a:r>
            <a:r>
              <a:rPr lang="en-GB" baseline="30000" dirty="0">
                <a:latin typeface="Calibri" panose="020F0502020204030204" pitchFamily="34" charset="0"/>
                <a:ea typeface="Times New Roman" panose="02020603050405020304" pitchFamily="18" charset="0"/>
                <a:cs typeface="Times New Roman" panose="02020603050405020304" pitchFamily="18" charset="0"/>
              </a:rPr>
              <a:t>th</a:t>
            </a:r>
            <a:r>
              <a:rPr lang="en-GB" dirty="0">
                <a:latin typeface="Calibri" panose="020F0502020204030204" pitchFamily="34" charset="0"/>
                <a:ea typeface="Times New Roman" panose="02020603050405020304" pitchFamily="18" charset="0"/>
                <a:cs typeface="Times New Roman" panose="02020603050405020304" pitchFamily="18" charset="0"/>
              </a:rPr>
              <a:t> moving average value in the series, the equation (11.3) would look as follows: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40C3F491-8C83-4C98-BD46-719C61A99099}"/>
              </a:ext>
            </a:extLst>
          </p:cNvPr>
          <p:cNvPicPr>
            <a:picLocks noChangeAspect="1"/>
          </p:cNvPicPr>
          <p:nvPr/>
        </p:nvPicPr>
        <p:blipFill>
          <a:blip r:embed="rId2"/>
          <a:stretch>
            <a:fillRect/>
          </a:stretch>
        </p:blipFill>
        <p:spPr>
          <a:xfrm>
            <a:off x="2062297" y="2237486"/>
            <a:ext cx="2161905" cy="714286"/>
          </a:xfrm>
          <a:prstGeom prst="rect">
            <a:avLst/>
          </a:prstGeom>
        </p:spPr>
      </p:pic>
      <p:sp>
        <p:nvSpPr>
          <p:cNvPr id="7" name="Rectangle 6">
            <a:extLst>
              <a:ext uri="{FF2B5EF4-FFF2-40B4-BE49-F238E27FC236}">
                <a16:creationId xmlns:a16="http://schemas.microsoft.com/office/drawing/2014/main" id="{8EB8A9E8-AE93-456A-8689-E425C2226A06}"/>
              </a:ext>
            </a:extLst>
          </p:cNvPr>
          <p:cNvSpPr/>
          <p:nvPr/>
        </p:nvSpPr>
        <p:spPr>
          <a:xfrm>
            <a:off x="524434" y="3000675"/>
            <a:ext cx="8224028"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Although this might appear to be useless fact here, you will see why we mentioned it when we discuss exponential smoothing. The key point here is that the current value of the moving average can be extracted from the previous value of the moving average, plus some combination of the actual historical values of the time series.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338E25E4-3A17-46E1-8CEA-98328A523F77}"/>
              </a:ext>
            </a:extLst>
          </p:cNvPr>
          <p:cNvSpPr/>
          <p:nvPr/>
        </p:nvSpPr>
        <p:spPr>
          <a:xfrm>
            <a:off x="524434" y="4401514"/>
            <a:ext cx="8368046" cy="923330"/>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To standardise the notation, we will use an abbreviation MA for moving averages, or SMA (single, or simple moving averages). If you see 3MA or 5MA, this means: single moving averages for the interval of 3 or 5 observations respectively.</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3814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3454F-A0BD-4307-9459-2B869DE69F50}"/>
              </a:ext>
            </a:extLst>
          </p:cNvPr>
          <p:cNvSpPr>
            <a:spLocks noGrp="1"/>
          </p:cNvSpPr>
          <p:nvPr>
            <p:ph type="ctrTitle"/>
          </p:nvPr>
        </p:nvSpPr>
        <p:spPr>
          <a:xfrm>
            <a:off x="500034" y="285728"/>
            <a:ext cx="8176422" cy="714380"/>
          </a:xfrm>
        </p:spPr>
        <p:txBody>
          <a:bodyPr/>
          <a:lstStyle/>
          <a:p>
            <a:r>
              <a:rPr lang="en-GB" dirty="0"/>
              <a:t>Example 11.2 – Excel (1/2)</a:t>
            </a:r>
          </a:p>
        </p:txBody>
      </p:sp>
      <p:sp>
        <p:nvSpPr>
          <p:cNvPr id="3" name="Slide Number Placeholder 2">
            <a:extLst>
              <a:ext uri="{FF2B5EF4-FFF2-40B4-BE49-F238E27FC236}">
                <a16:creationId xmlns:a16="http://schemas.microsoft.com/office/drawing/2014/main" id="{2F515F7D-2AEE-457C-8823-DB1EF3DDC8C8}"/>
              </a:ext>
            </a:extLst>
          </p:cNvPr>
          <p:cNvSpPr>
            <a:spLocks noGrp="1"/>
          </p:cNvSpPr>
          <p:nvPr>
            <p:ph type="sldNum" sz="quarter" idx="10"/>
          </p:nvPr>
        </p:nvSpPr>
        <p:spPr/>
        <p:txBody>
          <a:bodyPr/>
          <a:lstStyle/>
          <a:p>
            <a:pPr>
              <a:defRPr/>
            </a:pPr>
            <a:fld id="{8ED7645F-28E9-43F5-8DE8-F26D6BFC7DBB}" type="slidenum">
              <a:rPr lang="en-GB" smtClean="0"/>
              <a:pPr>
                <a:defRPr/>
              </a:pPr>
              <a:t>12</a:t>
            </a:fld>
            <a:endParaRPr lang="en-GB" dirty="0"/>
          </a:p>
        </p:txBody>
      </p:sp>
      <p:sp>
        <p:nvSpPr>
          <p:cNvPr id="4" name="Footer Placeholder 3">
            <a:extLst>
              <a:ext uri="{FF2B5EF4-FFF2-40B4-BE49-F238E27FC236}">
                <a16:creationId xmlns:a16="http://schemas.microsoft.com/office/drawing/2014/main" id="{A71E428C-36E0-45EA-BB05-D41C7818C957}"/>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8585562B-E4BC-4E6B-82A2-97C4445E95ED}"/>
              </a:ext>
            </a:extLst>
          </p:cNvPr>
          <p:cNvSpPr/>
          <p:nvPr/>
        </p:nvSpPr>
        <p:spPr>
          <a:xfrm>
            <a:off x="500034" y="1340768"/>
            <a:ext cx="8176422" cy="369332"/>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We created another short time series and calculated different moving averages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FF2B656F-E0FE-42FF-96D6-064828F19AE4}"/>
              </a:ext>
            </a:extLst>
          </p:cNvPr>
          <p:cNvPicPr/>
          <p:nvPr/>
        </p:nvPicPr>
        <p:blipFill>
          <a:blip r:embed="rId2"/>
          <a:stretch>
            <a:fillRect/>
          </a:stretch>
        </p:blipFill>
        <p:spPr>
          <a:xfrm>
            <a:off x="1403648" y="1781310"/>
            <a:ext cx="5976664" cy="4023954"/>
          </a:xfrm>
          <a:prstGeom prst="rect">
            <a:avLst/>
          </a:prstGeom>
        </p:spPr>
      </p:pic>
    </p:spTree>
    <p:extLst>
      <p:ext uri="{BB962C8B-B14F-4D97-AF65-F5344CB8AC3E}">
        <p14:creationId xmlns:p14="http://schemas.microsoft.com/office/powerpoint/2010/main" val="1685163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E124-8FCF-4493-BD33-6B4F13DC3040}"/>
              </a:ext>
            </a:extLst>
          </p:cNvPr>
          <p:cNvSpPr>
            <a:spLocks noGrp="1"/>
          </p:cNvSpPr>
          <p:nvPr>
            <p:ph type="ctrTitle"/>
          </p:nvPr>
        </p:nvSpPr>
        <p:spPr/>
        <p:txBody>
          <a:bodyPr/>
          <a:lstStyle/>
          <a:p>
            <a:r>
              <a:rPr lang="en-GB" sz="2800" dirty="0"/>
              <a:t>Example 11.2  - Excel (2/2)</a:t>
            </a:r>
          </a:p>
        </p:txBody>
      </p:sp>
      <p:sp>
        <p:nvSpPr>
          <p:cNvPr id="3" name="Slide Number Placeholder 2">
            <a:extLst>
              <a:ext uri="{FF2B5EF4-FFF2-40B4-BE49-F238E27FC236}">
                <a16:creationId xmlns:a16="http://schemas.microsoft.com/office/drawing/2014/main" id="{6FB05796-1D62-4477-BEAF-0599D7F7EBFE}"/>
              </a:ext>
            </a:extLst>
          </p:cNvPr>
          <p:cNvSpPr>
            <a:spLocks noGrp="1"/>
          </p:cNvSpPr>
          <p:nvPr>
            <p:ph type="sldNum" sz="quarter" idx="10"/>
          </p:nvPr>
        </p:nvSpPr>
        <p:spPr/>
        <p:txBody>
          <a:bodyPr/>
          <a:lstStyle/>
          <a:p>
            <a:pPr>
              <a:defRPr/>
            </a:pPr>
            <a:fld id="{8ED7645F-28E9-43F5-8DE8-F26D6BFC7DBB}" type="slidenum">
              <a:rPr lang="en-GB" smtClean="0"/>
              <a:pPr>
                <a:defRPr/>
              </a:pPr>
              <a:t>13</a:t>
            </a:fld>
            <a:endParaRPr lang="en-GB" dirty="0"/>
          </a:p>
        </p:txBody>
      </p:sp>
      <p:sp>
        <p:nvSpPr>
          <p:cNvPr id="4" name="Footer Placeholder 3">
            <a:extLst>
              <a:ext uri="{FF2B5EF4-FFF2-40B4-BE49-F238E27FC236}">
                <a16:creationId xmlns:a16="http://schemas.microsoft.com/office/drawing/2014/main" id="{DB15590C-0347-47DA-AF73-BD4A9D5B26B3}"/>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F50B40E-E59C-46F5-B9A2-C998B6A85F13}"/>
              </a:ext>
            </a:extLst>
          </p:cNvPr>
          <p:cNvSpPr/>
          <p:nvPr/>
        </p:nvSpPr>
        <p:spPr>
          <a:xfrm>
            <a:off x="500034" y="1268760"/>
            <a:ext cx="8248430"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To illustrate how the time series and 3MA centred series look </a:t>
            </a:r>
            <a:r>
              <a:rPr lang="en-GB" dirty="0" err="1">
                <a:latin typeface="Calibri" panose="020F0502020204030204" pitchFamily="34" charset="0"/>
                <a:ea typeface="Times New Roman" panose="02020603050405020304" pitchFamily="18" charset="0"/>
                <a:cs typeface="Times New Roman" panose="02020603050405020304" pitchFamily="18" charset="0"/>
              </a:rPr>
              <a:t>likewe</a:t>
            </a:r>
            <a:r>
              <a:rPr lang="en-GB" dirty="0">
                <a:latin typeface="Calibri" panose="020F0502020204030204" pitchFamily="34" charset="0"/>
                <a:ea typeface="Times New Roman" panose="02020603050405020304" pitchFamily="18" charset="0"/>
                <a:cs typeface="Times New Roman" panose="02020603050405020304" pitchFamily="18" charset="0"/>
              </a:rPr>
              <a:t> are showing the original time series and the 3MA time series.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ECA63CAF-30E7-41A8-9EDC-FF8FDC7FC84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917983" y="2060848"/>
            <a:ext cx="5593824" cy="3747547"/>
          </a:xfrm>
          <a:prstGeom prst="rect">
            <a:avLst/>
          </a:prstGeom>
          <a:noFill/>
        </p:spPr>
      </p:pic>
    </p:spTree>
    <p:extLst>
      <p:ext uri="{BB962C8B-B14F-4D97-AF65-F5344CB8AC3E}">
        <p14:creationId xmlns:p14="http://schemas.microsoft.com/office/powerpoint/2010/main" val="427903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E124-8FCF-4493-BD33-6B4F13DC3040}"/>
              </a:ext>
            </a:extLst>
          </p:cNvPr>
          <p:cNvSpPr>
            <a:spLocks noGrp="1"/>
          </p:cNvSpPr>
          <p:nvPr>
            <p:ph type="ctrTitle"/>
          </p:nvPr>
        </p:nvSpPr>
        <p:spPr/>
        <p:txBody>
          <a:bodyPr/>
          <a:lstStyle/>
          <a:p>
            <a:r>
              <a:rPr lang="en-GB" sz="2800" dirty="0"/>
              <a:t>Example 11.2 – SPSS (1/7)</a:t>
            </a:r>
          </a:p>
        </p:txBody>
      </p:sp>
      <p:sp>
        <p:nvSpPr>
          <p:cNvPr id="3" name="Slide Number Placeholder 2">
            <a:extLst>
              <a:ext uri="{FF2B5EF4-FFF2-40B4-BE49-F238E27FC236}">
                <a16:creationId xmlns:a16="http://schemas.microsoft.com/office/drawing/2014/main" id="{6FB05796-1D62-4477-BEAF-0599D7F7EBFE}"/>
              </a:ext>
            </a:extLst>
          </p:cNvPr>
          <p:cNvSpPr>
            <a:spLocks noGrp="1"/>
          </p:cNvSpPr>
          <p:nvPr>
            <p:ph type="sldNum" sz="quarter" idx="10"/>
          </p:nvPr>
        </p:nvSpPr>
        <p:spPr/>
        <p:txBody>
          <a:bodyPr/>
          <a:lstStyle/>
          <a:p>
            <a:pPr>
              <a:defRPr/>
            </a:pPr>
            <a:fld id="{8ED7645F-28E9-43F5-8DE8-F26D6BFC7DBB}" type="slidenum">
              <a:rPr lang="en-GB" smtClean="0"/>
              <a:pPr>
                <a:defRPr/>
              </a:pPr>
              <a:t>14</a:t>
            </a:fld>
            <a:endParaRPr lang="en-GB" dirty="0"/>
          </a:p>
        </p:txBody>
      </p:sp>
      <p:sp>
        <p:nvSpPr>
          <p:cNvPr id="4" name="Footer Placeholder 3">
            <a:extLst>
              <a:ext uri="{FF2B5EF4-FFF2-40B4-BE49-F238E27FC236}">
                <a16:creationId xmlns:a16="http://schemas.microsoft.com/office/drawing/2014/main" id="{DB15590C-0347-47DA-AF73-BD4A9D5B26B3}"/>
              </a:ext>
            </a:extLst>
          </p:cNvPr>
          <p:cNvSpPr>
            <a:spLocks noGrp="1"/>
          </p:cNvSpPr>
          <p:nvPr>
            <p:ph type="ftr" sz="quarter" idx="11"/>
          </p:nvPr>
        </p:nvSpPr>
        <p:spPr/>
        <p:txBody>
          <a:bodyPr/>
          <a:lstStyle/>
          <a:p>
            <a:pPr>
              <a:defRPr/>
            </a:pPr>
            <a:r>
              <a:rPr lang="en-GB"/>
              <a:t>Glyn Davis &amp; Branko Pecar</a:t>
            </a:r>
            <a:endParaRPr lang="en-GB" b="0"/>
          </a:p>
        </p:txBody>
      </p:sp>
      <p:sp>
        <p:nvSpPr>
          <p:cNvPr id="7" name="Rectangle 6">
            <a:extLst>
              <a:ext uri="{FF2B5EF4-FFF2-40B4-BE49-F238E27FC236}">
                <a16:creationId xmlns:a16="http://schemas.microsoft.com/office/drawing/2014/main" id="{5953B058-F9EB-4BD7-9473-D6D8E52176FA}"/>
              </a:ext>
            </a:extLst>
          </p:cNvPr>
          <p:cNvSpPr/>
          <p:nvPr/>
        </p:nvSpPr>
        <p:spPr>
          <a:xfrm>
            <a:off x="453818" y="1268760"/>
            <a:ext cx="8294645"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SPSS provides a standard function for calculating centred moving averages. Figure 11.7 contains the same time series as in Figure 11.5.</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80F62D86-5333-4413-9478-A134D56F3982}"/>
              </a:ext>
            </a:extLst>
          </p:cNvPr>
          <p:cNvPicPr/>
          <p:nvPr/>
        </p:nvPicPr>
        <p:blipFill>
          <a:blip r:embed="rId2"/>
          <a:stretch>
            <a:fillRect/>
          </a:stretch>
        </p:blipFill>
        <p:spPr>
          <a:xfrm>
            <a:off x="3243827" y="2108739"/>
            <a:ext cx="2714625" cy="3621521"/>
          </a:xfrm>
          <a:prstGeom prst="rect">
            <a:avLst/>
          </a:prstGeom>
        </p:spPr>
      </p:pic>
    </p:spTree>
    <p:extLst>
      <p:ext uri="{BB962C8B-B14F-4D97-AF65-F5344CB8AC3E}">
        <p14:creationId xmlns:p14="http://schemas.microsoft.com/office/powerpoint/2010/main" val="91245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E124-8FCF-4493-BD33-6B4F13DC3040}"/>
              </a:ext>
            </a:extLst>
          </p:cNvPr>
          <p:cNvSpPr>
            <a:spLocks noGrp="1"/>
          </p:cNvSpPr>
          <p:nvPr>
            <p:ph type="ctrTitle"/>
          </p:nvPr>
        </p:nvSpPr>
        <p:spPr/>
        <p:txBody>
          <a:bodyPr/>
          <a:lstStyle/>
          <a:p>
            <a:r>
              <a:rPr lang="en-GB" sz="2800" dirty="0"/>
              <a:t>Example 11.2 – SPSS (2/7)</a:t>
            </a:r>
          </a:p>
        </p:txBody>
      </p:sp>
      <p:sp>
        <p:nvSpPr>
          <p:cNvPr id="3" name="Slide Number Placeholder 2">
            <a:extLst>
              <a:ext uri="{FF2B5EF4-FFF2-40B4-BE49-F238E27FC236}">
                <a16:creationId xmlns:a16="http://schemas.microsoft.com/office/drawing/2014/main" id="{6FB05796-1D62-4477-BEAF-0599D7F7EBFE}"/>
              </a:ext>
            </a:extLst>
          </p:cNvPr>
          <p:cNvSpPr>
            <a:spLocks noGrp="1"/>
          </p:cNvSpPr>
          <p:nvPr>
            <p:ph type="sldNum" sz="quarter" idx="10"/>
          </p:nvPr>
        </p:nvSpPr>
        <p:spPr/>
        <p:txBody>
          <a:bodyPr/>
          <a:lstStyle/>
          <a:p>
            <a:pPr>
              <a:defRPr/>
            </a:pPr>
            <a:fld id="{8ED7645F-28E9-43F5-8DE8-F26D6BFC7DBB}" type="slidenum">
              <a:rPr lang="en-GB" smtClean="0"/>
              <a:pPr>
                <a:defRPr/>
              </a:pPr>
              <a:t>15</a:t>
            </a:fld>
            <a:endParaRPr lang="en-GB" dirty="0"/>
          </a:p>
        </p:txBody>
      </p:sp>
      <p:sp>
        <p:nvSpPr>
          <p:cNvPr id="4" name="Footer Placeholder 3">
            <a:extLst>
              <a:ext uri="{FF2B5EF4-FFF2-40B4-BE49-F238E27FC236}">
                <a16:creationId xmlns:a16="http://schemas.microsoft.com/office/drawing/2014/main" id="{DB15590C-0347-47DA-AF73-BD4A9D5B26B3}"/>
              </a:ext>
            </a:extLst>
          </p:cNvPr>
          <p:cNvSpPr>
            <a:spLocks noGrp="1"/>
          </p:cNvSpPr>
          <p:nvPr>
            <p:ph type="ftr" sz="quarter" idx="11"/>
          </p:nvPr>
        </p:nvSpPr>
        <p:spPr/>
        <p:txBody>
          <a:bodyPr/>
          <a:lstStyle/>
          <a:p>
            <a:pPr>
              <a:defRPr/>
            </a:pPr>
            <a:r>
              <a:rPr lang="en-GB"/>
              <a:t>Glyn Davis &amp; Branko Pecar</a:t>
            </a:r>
            <a:endParaRPr lang="en-GB" b="0"/>
          </a:p>
        </p:txBody>
      </p:sp>
      <p:sp>
        <p:nvSpPr>
          <p:cNvPr id="10" name="Rectangle 9">
            <a:extLst>
              <a:ext uri="{FF2B5EF4-FFF2-40B4-BE49-F238E27FC236}">
                <a16:creationId xmlns:a16="http://schemas.microsoft.com/office/drawing/2014/main" id="{2B1BB7A2-5C82-4C36-BB92-88BD5BB1C493}"/>
              </a:ext>
            </a:extLst>
          </p:cNvPr>
          <p:cNvSpPr/>
          <p:nvPr/>
        </p:nvSpPr>
        <p:spPr>
          <a:xfrm>
            <a:off x="514959" y="1268759"/>
            <a:ext cx="3480978"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To calculate moving averages, we need to create a new time series.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26CEB2E4-C558-45E2-8B7E-A2CCD18E9B0F}"/>
              </a:ext>
            </a:extLst>
          </p:cNvPr>
          <p:cNvSpPr/>
          <p:nvPr/>
        </p:nvSpPr>
        <p:spPr>
          <a:xfrm>
            <a:off x="1286812" y="2199445"/>
            <a:ext cx="3712876"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Create Ti</a:t>
            </a:r>
            <a:r>
              <a:rPr lang="en-GB" u="sng" dirty="0">
                <a:latin typeface="Calibri" panose="020F0502020204030204" pitchFamily="34" charset="0"/>
                <a:ea typeface="Times New Roman" panose="02020603050405020304" pitchFamily="18" charset="0"/>
                <a:cs typeface="Times New Roman" panose="02020603050405020304" pitchFamily="18" charset="0"/>
              </a:rPr>
              <a:t>m</a:t>
            </a:r>
            <a:r>
              <a:rPr lang="en-GB" dirty="0">
                <a:latin typeface="Calibri" panose="020F0502020204030204" pitchFamily="34" charset="0"/>
                <a:ea typeface="Times New Roman" panose="02020603050405020304" pitchFamily="18" charset="0"/>
                <a:cs typeface="Times New Roman" panose="02020603050405020304" pitchFamily="18" charset="0"/>
              </a:rPr>
              <a:t>e Series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2" name="Picture 11">
            <a:extLst>
              <a:ext uri="{FF2B5EF4-FFF2-40B4-BE49-F238E27FC236}">
                <a16:creationId xmlns:a16="http://schemas.microsoft.com/office/drawing/2014/main" id="{308E22D3-4B40-4BD3-8572-91021ED37D08}"/>
              </a:ext>
            </a:extLst>
          </p:cNvPr>
          <p:cNvPicPr/>
          <p:nvPr/>
        </p:nvPicPr>
        <p:blipFill>
          <a:blip r:embed="rId2"/>
          <a:stretch>
            <a:fillRect/>
          </a:stretch>
        </p:blipFill>
        <p:spPr>
          <a:xfrm>
            <a:off x="5580112" y="1412776"/>
            <a:ext cx="3135263" cy="4464496"/>
          </a:xfrm>
          <a:prstGeom prst="rect">
            <a:avLst/>
          </a:prstGeom>
        </p:spPr>
      </p:pic>
    </p:spTree>
    <p:extLst>
      <p:ext uri="{BB962C8B-B14F-4D97-AF65-F5344CB8AC3E}">
        <p14:creationId xmlns:p14="http://schemas.microsoft.com/office/powerpoint/2010/main" val="3772076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E124-8FCF-4493-BD33-6B4F13DC3040}"/>
              </a:ext>
            </a:extLst>
          </p:cNvPr>
          <p:cNvSpPr>
            <a:spLocks noGrp="1"/>
          </p:cNvSpPr>
          <p:nvPr>
            <p:ph type="ctrTitle"/>
          </p:nvPr>
        </p:nvSpPr>
        <p:spPr/>
        <p:txBody>
          <a:bodyPr/>
          <a:lstStyle/>
          <a:p>
            <a:r>
              <a:rPr lang="en-GB" sz="2800" dirty="0"/>
              <a:t>Example 11.2 – SPSS (3/7)</a:t>
            </a:r>
          </a:p>
        </p:txBody>
      </p:sp>
      <p:sp>
        <p:nvSpPr>
          <p:cNvPr id="3" name="Slide Number Placeholder 2">
            <a:extLst>
              <a:ext uri="{FF2B5EF4-FFF2-40B4-BE49-F238E27FC236}">
                <a16:creationId xmlns:a16="http://schemas.microsoft.com/office/drawing/2014/main" id="{6FB05796-1D62-4477-BEAF-0599D7F7EBFE}"/>
              </a:ext>
            </a:extLst>
          </p:cNvPr>
          <p:cNvSpPr>
            <a:spLocks noGrp="1"/>
          </p:cNvSpPr>
          <p:nvPr>
            <p:ph type="sldNum" sz="quarter" idx="10"/>
          </p:nvPr>
        </p:nvSpPr>
        <p:spPr/>
        <p:txBody>
          <a:bodyPr/>
          <a:lstStyle/>
          <a:p>
            <a:pPr>
              <a:defRPr/>
            </a:pPr>
            <a:fld id="{8ED7645F-28E9-43F5-8DE8-F26D6BFC7DBB}" type="slidenum">
              <a:rPr lang="en-GB" smtClean="0"/>
              <a:pPr>
                <a:defRPr/>
              </a:pPr>
              <a:t>16</a:t>
            </a:fld>
            <a:endParaRPr lang="en-GB" dirty="0"/>
          </a:p>
        </p:txBody>
      </p:sp>
      <p:sp>
        <p:nvSpPr>
          <p:cNvPr id="4" name="Footer Placeholder 3">
            <a:extLst>
              <a:ext uri="{FF2B5EF4-FFF2-40B4-BE49-F238E27FC236}">
                <a16:creationId xmlns:a16="http://schemas.microsoft.com/office/drawing/2014/main" id="{DB15590C-0347-47DA-AF73-BD4A9D5B26B3}"/>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823E3E92-7965-4B4A-A348-3B747B55AB1D}"/>
              </a:ext>
            </a:extLst>
          </p:cNvPr>
          <p:cNvSpPr/>
          <p:nvPr/>
        </p:nvSpPr>
        <p:spPr>
          <a:xfrm>
            <a:off x="755576" y="1720840"/>
            <a:ext cx="2880320" cy="3416320"/>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This brings a dialogue box as illustrated.</a:t>
            </a:r>
          </a:p>
          <a:p>
            <a:pPr marL="45720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p>
          <a:p>
            <a:pPr marL="342900" marR="0" lvl="0" indent="-342900" hangingPunct="0">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Use the drop-down menu </a:t>
            </a:r>
            <a:r>
              <a:rPr lang="en-GB" u="sng" dirty="0">
                <a:latin typeface="Calibri" panose="020F0502020204030204" pitchFamily="34" charset="0"/>
                <a:ea typeface="Times New Roman" panose="02020603050405020304" pitchFamily="18" charset="0"/>
                <a:cs typeface="Times New Roman" panose="02020603050405020304" pitchFamily="18" charset="0"/>
              </a:rPr>
              <a:t>F</a:t>
            </a:r>
            <a:r>
              <a:rPr lang="en-GB" dirty="0">
                <a:latin typeface="Calibri" panose="020F0502020204030204" pitchFamily="34" charset="0"/>
                <a:ea typeface="Times New Roman" panose="02020603050405020304" pitchFamily="18" charset="0"/>
                <a:cs typeface="Times New Roman" panose="02020603050405020304" pitchFamily="18" charset="0"/>
              </a:rPr>
              <a:t>unction to choose Centered moving average.</a:t>
            </a:r>
          </a:p>
          <a:p>
            <a:pPr marL="342900" marR="0" lvl="0" indent="-342900" hangingPunct="0">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In the </a:t>
            </a:r>
            <a:r>
              <a:rPr lang="en-GB" u="sng" dirty="0">
                <a:latin typeface="Calibri" panose="020F0502020204030204" pitchFamily="34" charset="0"/>
                <a:ea typeface="Times New Roman" panose="02020603050405020304" pitchFamily="18" charset="0"/>
                <a:cs typeface="Times New Roman" panose="02020603050405020304" pitchFamily="18" charset="0"/>
              </a:rPr>
              <a:t>S</a:t>
            </a:r>
            <a:r>
              <a:rPr lang="en-GB" dirty="0">
                <a:latin typeface="Calibri" panose="020F0502020204030204" pitchFamily="34" charset="0"/>
                <a:ea typeface="Times New Roman" panose="02020603050405020304" pitchFamily="18" charset="0"/>
                <a:cs typeface="Times New Roman" panose="02020603050405020304" pitchFamily="18" charset="0"/>
              </a:rPr>
              <a:t>pan entry box type 3.</a:t>
            </a:r>
          </a:p>
          <a:p>
            <a:pPr marL="342900" marR="0" lvl="0" indent="-342900" hangingPunct="0">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Transfer Series to the V</a:t>
            </a:r>
            <a:r>
              <a:rPr lang="en-GB" u="sng" dirty="0">
                <a:latin typeface="Calibri" panose="020F0502020204030204" pitchFamily="34" charset="0"/>
                <a:ea typeface="Times New Roman" panose="02020603050405020304" pitchFamily="18" charset="0"/>
                <a:cs typeface="Times New Roman" panose="02020603050405020304" pitchFamily="18" charset="0"/>
              </a:rPr>
              <a:t>a</a:t>
            </a:r>
            <a:r>
              <a:rPr lang="en-GB" dirty="0">
                <a:latin typeface="Calibri" panose="020F0502020204030204" pitchFamily="34" charset="0"/>
                <a:ea typeface="Times New Roman" panose="02020603050405020304" pitchFamily="18" charset="0"/>
                <a:cs typeface="Times New Roman" panose="02020603050405020304" pitchFamily="18" charset="0"/>
              </a:rPr>
              <a:t>riable -&gt; New name box</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65D679EE-1456-491A-A180-4054E914EC1A}"/>
              </a:ext>
            </a:extLst>
          </p:cNvPr>
          <p:cNvPicPr/>
          <p:nvPr/>
        </p:nvPicPr>
        <p:blipFill>
          <a:blip r:embed="rId2"/>
          <a:stretch>
            <a:fillRect/>
          </a:stretch>
        </p:blipFill>
        <p:spPr>
          <a:xfrm>
            <a:off x="3995936" y="1388563"/>
            <a:ext cx="4791447" cy="3731415"/>
          </a:xfrm>
          <a:prstGeom prst="rect">
            <a:avLst/>
          </a:prstGeom>
        </p:spPr>
      </p:pic>
      <p:sp>
        <p:nvSpPr>
          <p:cNvPr id="8" name="Rectangle 7">
            <a:extLst>
              <a:ext uri="{FF2B5EF4-FFF2-40B4-BE49-F238E27FC236}">
                <a16:creationId xmlns:a16="http://schemas.microsoft.com/office/drawing/2014/main" id="{D94B5386-9E79-4049-A016-B6350171DF11}"/>
              </a:ext>
            </a:extLst>
          </p:cNvPr>
          <p:cNvSpPr/>
          <p:nvPr/>
        </p:nvSpPr>
        <p:spPr>
          <a:xfrm>
            <a:off x="3923928" y="5184166"/>
            <a:ext cx="941283"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2951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E124-8FCF-4493-BD33-6B4F13DC3040}"/>
              </a:ext>
            </a:extLst>
          </p:cNvPr>
          <p:cNvSpPr>
            <a:spLocks noGrp="1"/>
          </p:cNvSpPr>
          <p:nvPr>
            <p:ph type="ctrTitle"/>
          </p:nvPr>
        </p:nvSpPr>
        <p:spPr/>
        <p:txBody>
          <a:bodyPr/>
          <a:lstStyle/>
          <a:p>
            <a:r>
              <a:rPr lang="en-GB" sz="2800" dirty="0"/>
              <a:t>Example 11.2 – SPSS (4/7)</a:t>
            </a:r>
          </a:p>
        </p:txBody>
      </p:sp>
      <p:sp>
        <p:nvSpPr>
          <p:cNvPr id="3" name="Slide Number Placeholder 2">
            <a:extLst>
              <a:ext uri="{FF2B5EF4-FFF2-40B4-BE49-F238E27FC236}">
                <a16:creationId xmlns:a16="http://schemas.microsoft.com/office/drawing/2014/main" id="{6FB05796-1D62-4477-BEAF-0599D7F7EBFE}"/>
              </a:ext>
            </a:extLst>
          </p:cNvPr>
          <p:cNvSpPr>
            <a:spLocks noGrp="1"/>
          </p:cNvSpPr>
          <p:nvPr>
            <p:ph type="sldNum" sz="quarter" idx="10"/>
          </p:nvPr>
        </p:nvSpPr>
        <p:spPr/>
        <p:txBody>
          <a:bodyPr/>
          <a:lstStyle/>
          <a:p>
            <a:pPr>
              <a:defRPr/>
            </a:pPr>
            <a:fld id="{8ED7645F-28E9-43F5-8DE8-F26D6BFC7DBB}" type="slidenum">
              <a:rPr lang="en-GB" smtClean="0"/>
              <a:pPr>
                <a:defRPr/>
              </a:pPr>
              <a:t>17</a:t>
            </a:fld>
            <a:endParaRPr lang="en-GB" dirty="0"/>
          </a:p>
        </p:txBody>
      </p:sp>
      <p:sp>
        <p:nvSpPr>
          <p:cNvPr id="4" name="Footer Placeholder 3">
            <a:extLst>
              <a:ext uri="{FF2B5EF4-FFF2-40B4-BE49-F238E27FC236}">
                <a16:creationId xmlns:a16="http://schemas.microsoft.com/office/drawing/2014/main" id="{DB15590C-0347-47DA-AF73-BD4A9D5B26B3}"/>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6513BB39-B8A1-4AAA-8589-7FD39B02D656}"/>
              </a:ext>
            </a:extLst>
          </p:cNvPr>
          <p:cNvSpPr/>
          <p:nvPr/>
        </p:nvSpPr>
        <p:spPr>
          <a:xfrm>
            <a:off x="514452" y="1268760"/>
            <a:ext cx="1314784"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SPSS output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8F9B47FB-E58A-4198-8675-F1899E35EA62}"/>
              </a:ext>
            </a:extLst>
          </p:cNvPr>
          <p:cNvSpPr/>
          <p:nvPr/>
        </p:nvSpPr>
        <p:spPr>
          <a:xfrm>
            <a:off x="1831933" y="2145923"/>
            <a:ext cx="2185340" cy="1477328"/>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This creates a new series, where Series_1 represents the 3-point centered moving average.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CD81EAF3-058E-4FDB-8E4E-28AC66E1D153}"/>
              </a:ext>
            </a:extLst>
          </p:cNvPr>
          <p:cNvPicPr/>
          <p:nvPr/>
        </p:nvPicPr>
        <p:blipFill>
          <a:blip r:embed="rId2"/>
          <a:stretch>
            <a:fillRect/>
          </a:stretch>
        </p:blipFill>
        <p:spPr>
          <a:xfrm>
            <a:off x="4572000" y="1638092"/>
            <a:ext cx="4147018" cy="2655004"/>
          </a:xfrm>
          <a:prstGeom prst="rect">
            <a:avLst/>
          </a:prstGeom>
        </p:spPr>
      </p:pic>
    </p:spTree>
    <p:extLst>
      <p:ext uri="{BB962C8B-B14F-4D97-AF65-F5344CB8AC3E}">
        <p14:creationId xmlns:p14="http://schemas.microsoft.com/office/powerpoint/2010/main" val="1923571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E124-8FCF-4493-BD33-6B4F13DC3040}"/>
              </a:ext>
            </a:extLst>
          </p:cNvPr>
          <p:cNvSpPr>
            <a:spLocks noGrp="1"/>
          </p:cNvSpPr>
          <p:nvPr>
            <p:ph type="ctrTitle"/>
          </p:nvPr>
        </p:nvSpPr>
        <p:spPr/>
        <p:txBody>
          <a:bodyPr/>
          <a:lstStyle/>
          <a:p>
            <a:r>
              <a:rPr lang="en-GB" sz="2800" dirty="0"/>
              <a:t>Example 11.2 – SPSS (5/7)</a:t>
            </a:r>
          </a:p>
        </p:txBody>
      </p:sp>
      <p:sp>
        <p:nvSpPr>
          <p:cNvPr id="3" name="Slide Number Placeholder 2">
            <a:extLst>
              <a:ext uri="{FF2B5EF4-FFF2-40B4-BE49-F238E27FC236}">
                <a16:creationId xmlns:a16="http://schemas.microsoft.com/office/drawing/2014/main" id="{6FB05796-1D62-4477-BEAF-0599D7F7EBFE}"/>
              </a:ext>
            </a:extLst>
          </p:cNvPr>
          <p:cNvSpPr>
            <a:spLocks noGrp="1"/>
          </p:cNvSpPr>
          <p:nvPr>
            <p:ph type="sldNum" sz="quarter" idx="10"/>
          </p:nvPr>
        </p:nvSpPr>
        <p:spPr/>
        <p:txBody>
          <a:bodyPr/>
          <a:lstStyle/>
          <a:p>
            <a:pPr>
              <a:defRPr/>
            </a:pPr>
            <a:fld id="{8ED7645F-28E9-43F5-8DE8-F26D6BFC7DBB}" type="slidenum">
              <a:rPr lang="en-GB" smtClean="0"/>
              <a:pPr>
                <a:defRPr/>
              </a:pPr>
              <a:t>18</a:t>
            </a:fld>
            <a:endParaRPr lang="en-GB" dirty="0"/>
          </a:p>
        </p:txBody>
      </p:sp>
      <p:sp>
        <p:nvSpPr>
          <p:cNvPr id="4" name="Footer Placeholder 3">
            <a:extLst>
              <a:ext uri="{FF2B5EF4-FFF2-40B4-BE49-F238E27FC236}">
                <a16:creationId xmlns:a16="http://schemas.microsoft.com/office/drawing/2014/main" id="{DB15590C-0347-47DA-AF73-BD4A9D5B26B3}"/>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F482716F-BA92-4960-9553-C47E6D28ED95}"/>
              </a:ext>
            </a:extLst>
          </p:cNvPr>
          <p:cNvSpPr/>
          <p:nvPr/>
        </p:nvSpPr>
        <p:spPr>
          <a:xfrm>
            <a:off x="500034" y="1268760"/>
            <a:ext cx="4000558"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To chart both time series (the original time series and a newly created 3MA centred time series) onto the same chart.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74FBEA0F-A036-447B-BCE5-D6950CF32E37}"/>
              </a:ext>
            </a:extLst>
          </p:cNvPr>
          <p:cNvSpPr/>
          <p:nvPr/>
        </p:nvSpPr>
        <p:spPr>
          <a:xfrm>
            <a:off x="2107935" y="3510359"/>
            <a:ext cx="2452580" cy="923330"/>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A</a:t>
            </a:r>
            <a:r>
              <a:rPr lang="en-GB" dirty="0">
                <a:latin typeface="Calibri" panose="020F0502020204030204" pitchFamily="34" charset="0"/>
                <a:ea typeface="Times New Roman" panose="02020603050405020304" pitchFamily="18" charset="0"/>
                <a:cs typeface="Times New Roman" panose="02020603050405020304" pitchFamily="18" charset="0"/>
              </a:rPr>
              <a:t>nalyze</a:t>
            </a:r>
          </a:p>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Forecas</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ing</a:t>
            </a:r>
          </a:p>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Seque</a:t>
            </a:r>
            <a:r>
              <a:rPr lang="en-GB" u="sng" dirty="0">
                <a:latin typeface="Calibri" panose="020F0502020204030204" pitchFamily="34" charset="0"/>
                <a:ea typeface="Times New Roman" panose="02020603050405020304" pitchFamily="18" charset="0"/>
                <a:cs typeface="Times New Roman" panose="02020603050405020304" pitchFamily="18" charset="0"/>
              </a:rPr>
              <a:t>n</a:t>
            </a:r>
            <a:r>
              <a:rPr lang="en-GB" dirty="0">
                <a:latin typeface="Calibri" panose="020F0502020204030204" pitchFamily="34" charset="0"/>
                <a:ea typeface="Times New Roman" panose="02020603050405020304" pitchFamily="18" charset="0"/>
                <a:cs typeface="Times New Roman" panose="02020603050405020304" pitchFamily="18" charset="0"/>
              </a:rPr>
              <a:t>ce charts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45412291-9AE9-428D-B20D-239EDE341C6E}"/>
              </a:ext>
            </a:extLst>
          </p:cNvPr>
          <p:cNvPicPr/>
          <p:nvPr/>
        </p:nvPicPr>
        <p:blipFill>
          <a:blip r:embed="rId2"/>
          <a:stretch>
            <a:fillRect/>
          </a:stretch>
        </p:blipFill>
        <p:spPr>
          <a:xfrm>
            <a:off x="4643409" y="1340768"/>
            <a:ext cx="4071966" cy="4608512"/>
          </a:xfrm>
          <a:prstGeom prst="rect">
            <a:avLst/>
          </a:prstGeom>
        </p:spPr>
      </p:pic>
    </p:spTree>
    <p:extLst>
      <p:ext uri="{BB962C8B-B14F-4D97-AF65-F5344CB8AC3E}">
        <p14:creationId xmlns:p14="http://schemas.microsoft.com/office/powerpoint/2010/main" val="4287610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E124-8FCF-4493-BD33-6B4F13DC3040}"/>
              </a:ext>
            </a:extLst>
          </p:cNvPr>
          <p:cNvSpPr>
            <a:spLocks noGrp="1"/>
          </p:cNvSpPr>
          <p:nvPr>
            <p:ph type="ctrTitle"/>
          </p:nvPr>
        </p:nvSpPr>
        <p:spPr/>
        <p:txBody>
          <a:bodyPr/>
          <a:lstStyle/>
          <a:p>
            <a:r>
              <a:rPr lang="en-GB" sz="2800" dirty="0"/>
              <a:t>Example 11.2 – SPSS (6/7)</a:t>
            </a:r>
          </a:p>
        </p:txBody>
      </p:sp>
      <p:sp>
        <p:nvSpPr>
          <p:cNvPr id="3" name="Slide Number Placeholder 2">
            <a:extLst>
              <a:ext uri="{FF2B5EF4-FFF2-40B4-BE49-F238E27FC236}">
                <a16:creationId xmlns:a16="http://schemas.microsoft.com/office/drawing/2014/main" id="{6FB05796-1D62-4477-BEAF-0599D7F7EBFE}"/>
              </a:ext>
            </a:extLst>
          </p:cNvPr>
          <p:cNvSpPr>
            <a:spLocks noGrp="1"/>
          </p:cNvSpPr>
          <p:nvPr>
            <p:ph type="sldNum" sz="quarter" idx="10"/>
          </p:nvPr>
        </p:nvSpPr>
        <p:spPr/>
        <p:txBody>
          <a:bodyPr/>
          <a:lstStyle/>
          <a:p>
            <a:pPr>
              <a:defRPr/>
            </a:pPr>
            <a:fld id="{8ED7645F-28E9-43F5-8DE8-F26D6BFC7DBB}" type="slidenum">
              <a:rPr lang="en-GB" smtClean="0"/>
              <a:pPr>
                <a:defRPr/>
              </a:pPr>
              <a:t>19</a:t>
            </a:fld>
            <a:endParaRPr lang="en-GB" dirty="0"/>
          </a:p>
        </p:txBody>
      </p:sp>
      <p:sp>
        <p:nvSpPr>
          <p:cNvPr id="4" name="Footer Placeholder 3">
            <a:extLst>
              <a:ext uri="{FF2B5EF4-FFF2-40B4-BE49-F238E27FC236}">
                <a16:creationId xmlns:a16="http://schemas.microsoft.com/office/drawing/2014/main" id="{DB15590C-0347-47DA-AF73-BD4A9D5B26B3}"/>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72DF6414-02FF-4D8E-90A8-478774001000}"/>
              </a:ext>
            </a:extLst>
          </p:cNvPr>
          <p:cNvSpPr/>
          <p:nvPr/>
        </p:nvSpPr>
        <p:spPr>
          <a:xfrm>
            <a:off x="1085978" y="2778993"/>
            <a:ext cx="2847830" cy="1754326"/>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Move Periods to Time Axis Labels and Series and MA(Series,3,3) to variables</a:t>
            </a:r>
          </a:p>
          <a:p>
            <a:pPr marR="0" hangingPunct="0">
              <a:spcBef>
                <a:spcPts val="0"/>
              </a:spcBef>
              <a:spcAft>
                <a:spcPts val="0"/>
              </a:spcAft>
            </a:pP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Click OK</a:t>
            </a:r>
          </a:p>
        </p:txBody>
      </p:sp>
      <p:pic>
        <p:nvPicPr>
          <p:cNvPr id="6" name="Picture 5">
            <a:extLst>
              <a:ext uri="{FF2B5EF4-FFF2-40B4-BE49-F238E27FC236}">
                <a16:creationId xmlns:a16="http://schemas.microsoft.com/office/drawing/2014/main" id="{31A23705-BCF9-44CB-9299-B1943FE1A8E2}"/>
              </a:ext>
            </a:extLst>
          </p:cNvPr>
          <p:cNvPicPr/>
          <p:nvPr/>
        </p:nvPicPr>
        <p:blipFill>
          <a:blip r:embed="rId2"/>
          <a:stretch>
            <a:fillRect/>
          </a:stretch>
        </p:blipFill>
        <p:spPr>
          <a:xfrm>
            <a:off x="3995936" y="1340768"/>
            <a:ext cx="4719439" cy="4536504"/>
          </a:xfrm>
          <a:prstGeom prst="rect">
            <a:avLst/>
          </a:prstGeom>
        </p:spPr>
      </p:pic>
    </p:spTree>
    <p:extLst>
      <p:ext uri="{BB962C8B-B14F-4D97-AF65-F5344CB8AC3E}">
        <p14:creationId xmlns:p14="http://schemas.microsoft.com/office/powerpoint/2010/main" val="103642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D1A2A-C3F9-4B7C-A8DA-64D88295A546}"/>
              </a:ext>
            </a:extLst>
          </p:cNvPr>
          <p:cNvSpPr>
            <a:spLocks noGrp="1"/>
          </p:cNvSpPr>
          <p:nvPr>
            <p:ph type="ctrTitle"/>
          </p:nvPr>
        </p:nvSpPr>
        <p:spPr/>
        <p:txBody>
          <a:bodyPr/>
          <a:lstStyle/>
          <a:p>
            <a:r>
              <a:rPr lang="en-GB" dirty="0"/>
              <a:t>Introduction</a:t>
            </a:r>
          </a:p>
        </p:txBody>
      </p:sp>
      <p:sp>
        <p:nvSpPr>
          <p:cNvPr id="3" name="Slide Number Placeholder 2">
            <a:extLst>
              <a:ext uri="{FF2B5EF4-FFF2-40B4-BE49-F238E27FC236}">
                <a16:creationId xmlns:a16="http://schemas.microsoft.com/office/drawing/2014/main" id="{6C2E1ED8-A21E-4EC3-B32E-8CCECD81F3D8}"/>
              </a:ext>
            </a:extLst>
          </p:cNvPr>
          <p:cNvSpPr>
            <a:spLocks noGrp="1"/>
          </p:cNvSpPr>
          <p:nvPr>
            <p:ph type="sldNum" sz="quarter" idx="10"/>
          </p:nvPr>
        </p:nvSpPr>
        <p:spPr/>
        <p:txBody>
          <a:bodyPr/>
          <a:lstStyle/>
          <a:p>
            <a:pPr>
              <a:defRPr/>
            </a:pPr>
            <a:fld id="{8ED7645F-28E9-43F5-8DE8-F26D6BFC7DBB}" type="slidenum">
              <a:rPr lang="en-GB" smtClean="0"/>
              <a:pPr>
                <a:defRPr/>
              </a:pPr>
              <a:t>2</a:t>
            </a:fld>
            <a:endParaRPr lang="en-GB" dirty="0"/>
          </a:p>
        </p:txBody>
      </p:sp>
      <p:sp>
        <p:nvSpPr>
          <p:cNvPr id="4" name="Footer Placeholder 3">
            <a:extLst>
              <a:ext uri="{FF2B5EF4-FFF2-40B4-BE49-F238E27FC236}">
                <a16:creationId xmlns:a16="http://schemas.microsoft.com/office/drawing/2014/main" id="{51E665AA-1618-49F2-A89C-979FC91D7845}"/>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E311565C-DE5E-4CB7-A663-F460D5732DE4}"/>
              </a:ext>
            </a:extLst>
          </p:cNvPr>
          <p:cNvSpPr/>
          <p:nvPr/>
        </p:nvSpPr>
        <p:spPr>
          <a:xfrm>
            <a:off x="500034" y="1340768"/>
            <a:ext cx="8176422"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Short-term and medium-term forecasting methods require understanding of relatively simple and intuitive concepts, such as </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moving averages</a:t>
            </a:r>
            <a:r>
              <a:rPr lang="en-GB" dirty="0">
                <a:latin typeface="Calibri" panose="020F0502020204030204" pitchFamily="34" charset="0"/>
                <a:ea typeface="Times New Roman" panose="02020603050405020304" pitchFamily="18" charset="0"/>
                <a:cs typeface="Times New Roman" panose="02020603050405020304" pitchFamily="18" charset="0"/>
              </a:rPr>
              <a:t> and </a:t>
            </a: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exponential smoothing</a:t>
            </a:r>
            <a:r>
              <a:rPr lang="en-GB" dirty="0">
                <a:latin typeface="Calibri" panose="020F0502020204030204" pitchFamily="34" charset="0"/>
                <a:ea typeface="Times New Roman" panose="02020603050405020304" pitchFamily="18" charset="0"/>
                <a:cs typeface="Times New Roman" panose="02020603050405020304" pitchFamily="18" charset="0"/>
              </a:rPr>
              <a:t>.</a:t>
            </a:r>
          </a:p>
        </p:txBody>
      </p:sp>
      <p:sp>
        <p:nvSpPr>
          <p:cNvPr id="6" name="Rectangle 5">
            <a:extLst>
              <a:ext uri="{FF2B5EF4-FFF2-40B4-BE49-F238E27FC236}">
                <a16:creationId xmlns:a16="http://schemas.microsoft.com/office/drawing/2014/main" id="{45D88D57-BC2D-4047-8C63-309A08EAA4D1}"/>
              </a:ext>
            </a:extLst>
          </p:cNvPr>
          <p:cNvSpPr/>
          <p:nvPr/>
        </p:nvSpPr>
        <p:spPr>
          <a:xfrm>
            <a:off x="500034" y="4092337"/>
            <a:ext cx="8316948" cy="1754326"/>
          </a:xfrm>
          <a:prstGeom prst="rect">
            <a:avLst/>
          </a:prstGeom>
          <a:solidFill>
            <a:schemeClr val="accent6">
              <a:lumMod val="20000"/>
              <a:lumOff val="80000"/>
            </a:schemeClr>
          </a:solidFill>
        </p:spPr>
        <p:txBody>
          <a:bodyPr wrap="square">
            <a:spAutoFit/>
          </a:bodyPr>
          <a:lstStyle/>
          <a:p>
            <a:pPr marL="0" marR="0" algn="just" hangingPunct="0">
              <a:spcBef>
                <a:spcPts val="0"/>
              </a:spcBef>
              <a:spcAft>
                <a:spcPts val="0"/>
              </a:spcAft>
            </a:pPr>
            <a:r>
              <a:rPr lang="en-GB"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Part 2 Exponential smoothing</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As a more sophisticated alternative to moving averages, we will introduce exponential smoothing. This method can also be used as a short-term and a medium-term approach to forecasting. We will explain how both types of forecasts are executed using this technique. </a:t>
            </a:r>
            <a:endParaRPr lang="en-GB" dirty="0"/>
          </a:p>
        </p:txBody>
      </p:sp>
      <p:sp>
        <p:nvSpPr>
          <p:cNvPr id="7" name="Rectangle 6">
            <a:extLst>
              <a:ext uri="{FF2B5EF4-FFF2-40B4-BE49-F238E27FC236}">
                <a16:creationId xmlns:a16="http://schemas.microsoft.com/office/drawing/2014/main" id="{19FD4BF9-AC41-4E57-8A92-3E9AF07ADF0C}"/>
              </a:ext>
            </a:extLst>
          </p:cNvPr>
          <p:cNvSpPr/>
          <p:nvPr/>
        </p:nvSpPr>
        <p:spPr>
          <a:xfrm>
            <a:off x="500034" y="2104987"/>
            <a:ext cx="8176422" cy="1754326"/>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Part 1 Moving averages</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After we introduced a concept of a moving average, we will learn how to use this concept as a short-term forecasting technique. If we wanted to use the same technique for medium-term forecasts, then certain modifications are needed, and we will introduce double moving averages to explain how to achieve this. </a:t>
            </a:r>
            <a:endParaRPr lang="en-GB" dirty="0"/>
          </a:p>
        </p:txBody>
      </p:sp>
    </p:spTree>
    <p:extLst>
      <p:ext uri="{BB962C8B-B14F-4D97-AF65-F5344CB8AC3E}">
        <p14:creationId xmlns:p14="http://schemas.microsoft.com/office/powerpoint/2010/main" val="3187270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E124-8FCF-4493-BD33-6B4F13DC3040}"/>
              </a:ext>
            </a:extLst>
          </p:cNvPr>
          <p:cNvSpPr>
            <a:spLocks noGrp="1"/>
          </p:cNvSpPr>
          <p:nvPr>
            <p:ph type="ctrTitle"/>
          </p:nvPr>
        </p:nvSpPr>
        <p:spPr/>
        <p:txBody>
          <a:bodyPr/>
          <a:lstStyle/>
          <a:p>
            <a:r>
              <a:rPr lang="en-GB" sz="2800" dirty="0"/>
              <a:t>Example 11.2 – SPSS (7/7)</a:t>
            </a:r>
          </a:p>
        </p:txBody>
      </p:sp>
      <p:sp>
        <p:nvSpPr>
          <p:cNvPr id="3" name="Slide Number Placeholder 2">
            <a:extLst>
              <a:ext uri="{FF2B5EF4-FFF2-40B4-BE49-F238E27FC236}">
                <a16:creationId xmlns:a16="http://schemas.microsoft.com/office/drawing/2014/main" id="{6FB05796-1D62-4477-BEAF-0599D7F7EBFE}"/>
              </a:ext>
            </a:extLst>
          </p:cNvPr>
          <p:cNvSpPr>
            <a:spLocks noGrp="1"/>
          </p:cNvSpPr>
          <p:nvPr>
            <p:ph type="sldNum" sz="quarter" idx="10"/>
          </p:nvPr>
        </p:nvSpPr>
        <p:spPr/>
        <p:txBody>
          <a:bodyPr/>
          <a:lstStyle/>
          <a:p>
            <a:pPr>
              <a:defRPr/>
            </a:pPr>
            <a:fld id="{8ED7645F-28E9-43F5-8DE8-F26D6BFC7DBB}" type="slidenum">
              <a:rPr lang="en-GB" smtClean="0"/>
              <a:pPr>
                <a:defRPr/>
              </a:pPr>
              <a:t>20</a:t>
            </a:fld>
            <a:endParaRPr lang="en-GB" dirty="0"/>
          </a:p>
        </p:txBody>
      </p:sp>
      <p:sp>
        <p:nvSpPr>
          <p:cNvPr id="4" name="Footer Placeholder 3">
            <a:extLst>
              <a:ext uri="{FF2B5EF4-FFF2-40B4-BE49-F238E27FC236}">
                <a16:creationId xmlns:a16="http://schemas.microsoft.com/office/drawing/2014/main" id="{DB15590C-0347-47DA-AF73-BD4A9D5B26B3}"/>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FF4B2FD5-27E7-4C1F-8712-797A3633D8E4}"/>
              </a:ext>
            </a:extLst>
          </p:cNvPr>
          <p:cNvSpPr/>
          <p:nvPr/>
        </p:nvSpPr>
        <p:spPr>
          <a:xfrm>
            <a:off x="520473" y="1196752"/>
            <a:ext cx="1314784"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SPSS output</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9F47D0E7-7384-4165-8A5A-D6F8C285C540}"/>
              </a:ext>
            </a:extLst>
          </p:cNvPr>
          <p:cNvPicPr/>
          <p:nvPr/>
        </p:nvPicPr>
        <p:blipFill>
          <a:blip r:embed="rId2"/>
          <a:stretch>
            <a:fillRect/>
          </a:stretch>
        </p:blipFill>
        <p:spPr>
          <a:xfrm>
            <a:off x="2483768" y="1268760"/>
            <a:ext cx="6231607" cy="4608512"/>
          </a:xfrm>
          <a:prstGeom prst="rect">
            <a:avLst/>
          </a:prstGeom>
        </p:spPr>
      </p:pic>
    </p:spTree>
    <p:extLst>
      <p:ext uri="{BB962C8B-B14F-4D97-AF65-F5344CB8AC3E}">
        <p14:creationId xmlns:p14="http://schemas.microsoft.com/office/powerpoint/2010/main" val="2275977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Short-term forecasting with moving averages (1/3)</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21</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C75C6B74-2461-4BAE-944F-ACABEC1DFAC0}"/>
              </a:ext>
            </a:extLst>
          </p:cNvPr>
          <p:cNvSpPr/>
          <p:nvPr/>
        </p:nvSpPr>
        <p:spPr>
          <a:xfrm>
            <a:off x="447785" y="1253821"/>
            <a:ext cx="8248429"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Now we know how to create moving averages, the question is: how do we use them as a forecasting tool? The answer is very simple: we just shift the moving average by one period in the future and this becomes our forecast. Equation (11.2) can be re-written as a forecast in the following way:</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B9502197-773C-4E56-AE00-852226EC2EA3}"/>
              </a:ext>
            </a:extLst>
          </p:cNvPr>
          <p:cNvSpPr/>
          <p:nvPr/>
        </p:nvSpPr>
        <p:spPr>
          <a:xfrm>
            <a:off x="1331640" y="3602483"/>
            <a:ext cx="2569564" cy="2031325"/>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 other words, the moving average for the first three periods (if we are using 3 moving average periods), becomes a forecast for the fourth period: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503C6DE8-F285-4104-A8DA-BA8B52607371}"/>
              </a:ext>
            </a:extLst>
          </p:cNvPr>
          <p:cNvPicPr>
            <a:picLocks noChangeAspect="1"/>
          </p:cNvPicPr>
          <p:nvPr/>
        </p:nvPicPr>
        <p:blipFill>
          <a:blip r:embed="rId2"/>
          <a:stretch>
            <a:fillRect/>
          </a:stretch>
        </p:blipFill>
        <p:spPr>
          <a:xfrm>
            <a:off x="4139952" y="3429257"/>
            <a:ext cx="1817436" cy="2255212"/>
          </a:xfrm>
          <a:prstGeom prst="rect">
            <a:avLst/>
          </a:prstGeom>
        </p:spPr>
      </p:pic>
      <p:pic>
        <p:nvPicPr>
          <p:cNvPr id="9" name="Picture 8">
            <a:extLst>
              <a:ext uri="{FF2B5EF4-FFF2-40B4-BE49-F238E27FC236}">
                <a16:creationId xmlns:a16="http://schemas.microsoft.com/office/drawing/2014/main" id="{67033012-0B8D-41FF-AE1E-792F519E3E03}"/>
              </a:ext>
            </a:extLst>
          </p:cNvPr>
          <p:cNvPicPr>
            <a:picLocks noChangeAspect="1"/>
          </p:cNvPicPr>
          <p:nvPr/>
        </p:nvPicPr>
        <p:blipFill>
          <a:blip r:embed="rId3"/>
          <a:stretch>
            <a:fillRect/>
          </a:stretch>
        </p:blipFill>
        <p:spPr>
          <a:xfrm>
            <a:off x="527592" y="2530203"/>
            <a:ext cx="7689369" cy="690816"/>
          </a:xfrm>
          <a:prstGeom prst="rect">
            <a:avLst/>
          </a:prstGeom>
        </p:spPr>
      </p:pic>
    </p:spTree>
    <p:extLst>
      <p:ext uri="{BB962C8B-B14F-4D97-AF65-F5344CB8AC3E}">
        <p14:creationId xmlns:p14="http://schemas.microsoft.com/office/powerpoint/2010/main" val="2556936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Short-term forecasting with moving averages (2/3)</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22</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E13856BC-38F1-4E09-ABD2-7FC028E87A58}"/>
              </a:ext>
            </a:extLst>
          </p:cNvPr>
          <p:cNvSpPr/>
          <p:nvPr/>
        </p:nvSpPr>
        <p:spPr>
          <a:xfrm>
            <a:off x="532439" y="1274391"/>
            <a:ext cx="8216025"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If we take the data from Example 11.2, then according to equation (11.4) the forecasts for one period ahead are as follows: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8A1F743B-161E-44E0-96A8-973ED90D23E2}"/>
              </a:ext>
            </a:extLst>
          </p:cNvPr>
          <p:cNvGraphicFramePr>
            <a:graphicFrameLocks noGrp="1"/>
          </p:cNvGraphicFramePr>
          <p:nvPr>
            <p:extLst>
              <p:ext uri="{D42A27DB-BD31-4B8C-83A1-F6EECF244321}">
                <p14:modId xmlns:p14="http://schemas.microsoft.com/office/powerpoint/2010/main" val="92439982"/>
              </p:ext>
            </p:extLst>
          </p:nvPr>
        </p:nvGraphicFramePr>
        <p:xfrm>
          <a:off x="683568" y="2148840"/>
          <a:ext cx="5158060" cy="2560320"/>
        </p:xfrm>
        <a:graphic>
          <a:graphicData uri="http://schemas.openxmlformats.org/drawingml/2006/table">
            <a:tbl>
              <a:tblPr firstRow="1" firstCol="1" bandRow="1">
                <a:tableStyleId>{5C22544A-7EE6-4342-B048-85BDC9FD1C3A}</a:tableStyleId>
              </a:tblPr>
              <a:tblGrid>
                <a:gridCol w="819824">
                  <a:extLst>
                    <a:ext uri="{9D8B030D-6E8A-4147-A177-3AD203B41FA5}">
                      <a16:colId xmlns:a16="http://schemas.microsoft.com/office/drawing/2014/main" val="2318141476"/>
                    </a:ext>
                  </a:extLst>
                </a:gridCol>
                <a:gridCol w="1110178">
                  <a:extLst>
                    <a:ext uri="{9D8B030D-6E8A-4147-A177-3AD203B41FA5}">
                      <a16:colId xmlns:a16="http://schemas.microsoft.com/office/drawing/2014/main" val="3654818697"/>
                    </a:ext>
                  </a:extLst>
                </a:gridCol>
                <a:gridCol w="1571330">
                  <a:extLst>
                    <a:ext uri="{9D8B030D-6E8A-4147-A177-3AD203B41FA5}">
                      <a16:colId xmlns:a16="http://schemas.microsoft.com/office/drawing/2014/main" val="4036501277"/>
                    </a:ext>
                  </a:extLst>
                </a:gridCol>
                <a:gridCol w="1656728">
                  <a:extLst>
                    <a:ext uri="{9D8B030D-6E8A-4147-A177-3AD203B41FA5}">
                      <a16:colId xmlns:a16="http://schemas.microsoft.com/office/drawing/2014/main" val="395815008"/>
                    </a:ext>
                  </a:extLst>
                </a:gridCol>
              </a:tblGrid>
              <a:tr h="210820">
                <a:tc>
                  <a:txBody>
                    <a:bodyPr/>
                    <a:lstStyle/>
                    <a:p>
                      <a:pPr marL="0" marR="0" algn="ctr" hangingPunct="0">
                        <a:spcBef>
                          <a:spcPts val="0"/>
                        </a:spcBef>
                        <a:spcAft>
                          <a:spcPts val="0"/>
                        </a:spcAft>
                      </a:pPr>
                      <a:r>
                        <a:rPr lang="en-GB" sz="1400" dirty="0">
                          <a:effectLst/>
                        </a:rPr>
                        <a:t>Period</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dirty="0">
                          <a:effectLst/>
                        </a:rPr>
                        <a:t>Series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3MA forecasts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spcBef>
                          <a:spcPts val="0"/>
                        </a:spcBef>
                        <a:spcAft>
                          <a:spcPts val="0"/>
                        </a:spcAft>
                      </a:pPr>
                      <a:r>
                        <a:rPr lang="en-GB" sz="1400">
                          <a:effectLst/>
                        </a:rPr>
                        <a:t>Equations</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38429365"/>
                  </a:ext>
                </a:extLst>
              </a:tr>
              <a:tr h="190500">
                <a:tc>
                  <a:txBody>
                    <a:bodyPr/>
                    <a:lstStyle/>
                    <a:p>
                      <a:pPr marL="0" marR="0" algn="ctr" hangingPunct="0">
                        <a:spcBef>
                          <a:spcPts val="0"/>
                        </a:spcBef>
                        <a:spcAft>
                          <a:spcPts val="0"/>
                        </a:spcAft>
                      </a:pPr>
                      <a:r>
                        <a:rPr lang="en-GB" sz="1400">
                          <a:effectLst/>
                        </a:rPr>
                        <a:t>1</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150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hangingPunct="0"/>
                      <a:endParaRPr lang="en-GB" sz="1400">
                        <a:effectLst/>
                        <a:latin typeface="Times New Roman" panose="02020603050405020304" pitchFamily="18" charset="0"/>
                      </a:endParaRPr>
                    </a:p>
                  </a:txBody>
                  <a:tcPr marL="68580" marR="68580" marT="0" marB="0"/>
                </a:tc>
                <a:tc>
                  <a:txBody>
                    <a:bodyPr/>
                    <a:lstStyle/>
                    <a:p>
                      <a:pPr hangingPunct="0"/>
                      <a:endParaRPr lang="en-GB" sz="1400">
                        <a:effectLst/>
                        <a:latin typeface="Times New Roman" panose="02020603050405020304" pitchFamily="18" charset="0"/>
                      </a:endParaRPr>
                    </a:p>
                  </a:txBody>
                  <a:tcPr marL="68580" marR="68580" marT="0" marB="0"/>
                </a:tc>
                <a:extLst>
                  <a:ext uri="{0D108BD9-81ED-4DB2-BD59-A6C34878D82A}">
                    <a16:rowId xmlns:a16="http://schemas.microsoft.com/office/drawing/2014/main" val="2962741786"/>
                  </a:ext>
                </a:extLst>
              </a:tr>
              <a:tr h="190500">
                <a:tc>
                  <a:txBody>
                    <a:bodyPr/>
                    <a:lstStyle/>
                    <a:p>
                      <a:pPr marL="0" marR="0" algn="ctr" hangingPunct="0">
                        <a:spcBef>
                          <a:spcPts val="0"/>
                        </a:spcBef>
                        <a:spcAft>
                          <a:spcPts val="0"/>
                        </a:spcAft>
                      </a:pPr>
                      <a:r>
                        <a:rPr lang="en-GB" sz="1400">
                          <a:effectLst/>
                        </a:rPr>
                        <a:t>2</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250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hangingPunct="0"/>
                      <a:endParaRPr lang="en-GB" sz="1400">
                        <a:effectLst/>
                        <a:latin typeface="Times New Roman" panose="02020603050405020304" pitchFamily="18" charset="0"/>
                      </a:endParaRPr>
                    </a:p>
                  </a:txBody>
                  <a:tcPr marL="68580" marR="68580" marT="0" marB="0"/>
                </a:tc>
                <a:tc>
                  <a:txBody>
                    <a:bodyPr/>
                    <a:lstStyle/>
                    <a:p>
                      <a:pPr hangingPunct="0"/>
                      <a:endParaRPr lang="en-GB" sz="1400">
                        <a:effectLst/>
                        <a:latin typeface="Times New Roman" panose="02020603050405020304" pitchFamily="18" charset="0"/>
                      </a:endParaRPr>
                    </a:p>
                  </a:txBody>
                  <a:tcPr marL="68580" marR="68580" marT="0" marB="0"/>
                </a:tc>
                <a:extLst>
                  <a:ext uri="{0D108BD9-81ED-4DB2-BD59-A6C34878D82A}">
                    <a16:rowId xmlns:a16="http://schemas.microsoft.com/office/drawing/2014/main" val="3449618382"/>
                  </a:ext>
                </a:extLst>
              </a:tr>
              <a:tr h="190500">
                <a:tc>
                  <a:txBody>
                    <a:bodyPr/>
                    <a:lstStyle/>
                    <a:p>
                      <a:pPr marL="0" marR="0" algn="ctr" hangingPunct="0">
                        <a:spcBef>
                          <a:spcPts val="0"/>
                        </a:spcBef>
                        <a:spcAft>
                          <a:spcPts val="0"/>
                        </a:spcAft>
                      </a:pPr>
                      <a:r>
                        <a:rPr lang="en-GB" sz="1400">
                          <a:effectLst/>
                        </a:rPr>
                        <a:t>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200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hangingPunct="0"/>
                      <a:endParaRPr lang="en-GB" sz="1400">
                        <a:effectLst/>
                        <a:latin typeface="Times New Roman" panose="02020603050405020304" pitchFamily="18" charset="0"/>
                      </a:endParaRPr>
                    </a:p>
                  </a:txBody>
                  <a:tcPr marL="68580" marR="68580" marT="0" marB="0"/>
                </a:tc>
                <a:tc>
                  <a:txBody>
                    <a:bodyPr/>
                    <a:lstStyle/>
                    <a:p>
                      <a:pPr hangingPunct="0"/>
                      <a:endParaRPr lang="en-GB" sz="1400">
                        <a:effectLst/>
                        <a:latin typeface="Times New Roman" panose="02020603050405020304" pitchFamily="18" charset="0"/>
                      </a:endParaRPr>
                    </a:p>
                  </a:txBody>
                  <a:tcPr marL="68580" marR="68580" marT="0" marB="0"/>
                </a:tc>
                <a:extLst>
                  <a:ext uri="{0D108BD9-81ED-4DB2-BD59-A6C34878D82A}">
                    <a16:rowId xmlns:a16="http://schemas.microsoft.com/office/drawing/2014/main" val="1006757624"/>
                  </a:ext>
                </a:extLst>
              </a:tr>
              <a:tr h="190500">
                <a:tc>
                  <a:txBody>
                    <a:bodyPr/>
                    <a:lstStyle/>
                    <a:p>
                      <a:pPr marL="0" marR="0" algn="ctr" hangingPunct="0">
                        <a:spcBef>
                          <a:spcPts val="0"/>
                        </a:spcBef>
                        <a:spcAft>
                          <a:spcPts val="0"/>
                        </a:spcAft>
                      </a:pPr>
                      <a:r>
                        <a:rPr lang="en-GB" sz="1400">
                          <a:effectLst/>
                        </a:rPr>
                        <a:t>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360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200.0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spcBef>
                          <a:spcPts val="0"/>
                        </a:spcBef>
                        <a:spcAft>
                          <a:spcPts val="0"/>
                        </a:spcAft>
                      </a:pPr>
                      <a:r>
                        <a:rPr lang="en-GB" sz="1400">
                          <a:effectLst/>
                        </a:rPr>
                        <a:t>=(150+250+200)/3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31415412"/>
                  </a:ext>
                </a:extLst>
              </a:tr>
              <a:tr h="190500">
                <a:tc>
                  <a:txBody>
                    <a:bodyPr/>
                    <a:lstStyle/>
                    <a:p>
                      <a:pPr marL="0" marR="0" algn="ctr" hangingPunct="0">
                        <a:spcBef>
                          <a:spcPts val="0"/>
                        </a:spcBef>
                        <a:spcAft>
                          <a:spcPts val="0"/>
                        </a:spcAft>
                      </a:pPr>
                      <a:r>
                        <a:rPr lang="en-GB" sz="1400">
                          <a:effectLst/>
                        </a:rPr>
                        <a:t>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330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270.0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spcBef>
                          <a:spcPts val="0"/>
                        </a:spcBef>
                        <a:spcAft>
                          <a:spcPts val="0"/>
                        </a:spcAft>
                      </a:pPr>
                      <a:r>
                        <a:rPr lang="en-GB" sz="1400">
                          <a:effectLst/>
                        </a:rPr>
                        <a:t>=(250+200+360)/3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65758658"/>
                  </a:ext>
                </a:extLst>
              </a:tr>
              <a:tr h="190500">
                <a:tc>
                  <a:txBody>
                    <a:bodyPr/>
                    <a:lstStyle/>
                    <a:p>
                      <a:pPr marL="0" marR="0" algn="ctr" hangingPunct="0">
                        <a:spcBef>
                          <a:spcPts val="0"/>
                        </a:spcBef>
                        <a:spcAft>
                          <a:spcPts val="0"/>
                        </a:spcAft>
                      </a:pPr>
                      <a:r>
                        <a:rPr lang="en-GB" sz="1400">
                          <a:effectLst/>
                        </a:rPr>
                        <a:t>6</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380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296.7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spcBef>
                          <a:spcPts val="0"/>
                        </a:spcBef>
                        <a:spcAft>
                          <a:spcPts val="0"/>
                        </a:spcAft>
                      </a:pPr>
                      <a:r>
                        <a:rPr lang="en-GB" sz="1400">
                          <a:effectLst/>
                        </a:rPr>
                        <a:t>=(200+360+330)/3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28135591"/>
                  </a:ext>
                </a:extLst>
              </a:tr>
              <a:tr h="190500">
                <a:tc>
                  <a:txBody>
                    <a:bodyPr/>
                    <a:lstStyle/>
                    <a:p>
                      <a:pPr marL="0" marR="0" algn="ctr" hangingPunct="0">
                        <a:spcBef>
                          <a:spcPts val="0"/>
                        </a:spcBef>
                        <a:spcAft>
                          <a:spcPts val="0"/>
                        </a:spcAft>
                      </a:pPr>
                      <a:r>
                        <a:rPr lang="en-GB" sz="1400">
                          <a:effectLst/>
                        </a:rPr>
                        <a:t>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280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356.7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spcBef>
                          <a:spcPts val="0"/>
                        </a:spcBef>
                        <a:spcAft>
                          <a:spcPts val="0"/>
                        </a:spcAft>
                      </a:pPr>
                      <a:r>
                        <a:rPr lang="en-GB" sz="1400">
                          <a:effectLst/>
                        </a:rPr>
                        <a:t>=(360+330+380)/3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85491705"/>
                  </a:ext>
                </a:extLst>
              </a:tr>
              <a:tr h="190500">
                <a:tc>
                  <a:txBody>
                    <a:bodyPr/>
                    <a:lstStyle/>
                    <a:p>
                      <a:pPr marL="0" marR="0" algn="ctr" hangingPunct="0">
                        <a:spcBef>
                          <a:spcPts val="0"/>
                        </a:spcBef>
                        <a:spcAft>
                          <a:spcPts val="0"/>
                        </a:spcAft>
                      </a:pPr>
                      <a:r>
                        <a:rPr lang="en-GB" sz="1400">
                          <a:effectLst/>
                        </a:rPr>
                        <a:t>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300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330.0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spcBef>
                          <a:spcPts val="0"/>
                        </a:spcBef>
                        <a:spcAft>
                          <a:spcPts val="0"/>
                        </a:spcAft>
                      </a:pPr>
                      <a:r>
                        <a:rPr lang="en-GB" sz="1400">
                          <a:effectLst/>
                        </a:rPr>
                        <a:t>=(330+380+280)/3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49687472"/>
                  </a:ext>
                </a:extLst>
              </a:tr>
              <a:tr h="190500">
                <a:tc>
                  <a:txBody>
                    <a:bodyPr/>
                    <a:lstStyle/>
                    <a:p>
                      <a:pPr marL="0" marR="0" algn="ctr" hangingPunct="0">
                        <a:spcBef>
                          <a:spcPts val="0"/>
                        </a:spcBef>
                        <a:spcAft>
                          <a:spcPts val="0"/>
                        </a:spcAft>
                      </a:pPr>
                      <a:r>
                        <a:rPr lang="en-GB" sz="1400">
                          <a:effectLst/>
                        </a:rPr>
                        <a:t>9</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490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320.0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spcBef>
                          <a:spcPts val="0"/>
                        </a:spcBef>
                        <a:spcAft>
                          <a:spcPts val="0"/>
                        </a:spcAft>
                      </a:pPr>
                      <a:r>
                        <a:rPr lang="en-GB" sz="1400">
                          <a:effectLst/>
                        </a:rPr>
                        <a:t>=(380+280+300)/3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56312706"/>
                  </a:ext>
                </a:extLst>
              </a:tr>
              <a:tr h="190500">
                <a:tc>
                  <a:txBody>
                    <a:bodyPr/>
                    <a:lstStyle/>
                    <a:p>
                      <a:pPr marL="0" marR="0" algn="ctr" hangingPunct="0">
                        <a:spcBef>
                          <a:spcPts val="0"/>
                        </a:spcBef>
                        <a:spcAft>
                          <a:spcPts val="0"/>
                        </a:spcAft>
                      </a:pPr>
                      <a:r>
                        <a:rPr lang="en-GB" sz="1400">
                          <a:effectLst/>
                        </a:rPr>
                        <a:t>10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450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356.7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spcBef>
                          <a:spcPts val="0"/>
                        </a:spcBef>
                        <a:spcAft>
                          <a:spcPts val="0"/>
                        </a:spcAft>
                      </a:pPr>
                      <a:r>
                        <a:rPr lang="en-GB" sz="1400">
                          <a:effectLst/>
                        </a:rPr>
                        <a:t>=(280+300+490)/3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41340457"/>
                  </a:ext>
                </a:extLst>
              </a:tr>
              <a:tr h="190500">
                <a:tc>
                  <a:txBody>
                    <a:bodyPr/>
                    <a:lstStyle/>
                    <a:p>
                      <a:pPr marL="0" marR="0" algn="ctr" hangingPunct="0">
                        <a:spcBef>
                          <a:spcPts val="0"/>
                        </a:spcBef>
                        <a:spcAft>
                          <a:spcPts val="0"/>
                        </a:spcAft>
                      </a:pPr>
                      <a:r>
                        <a:rPr lang="en-GB" sz="1400">
                          <a:effectLst/>
                        </a:rPr>
                        <a:t>11</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hangingPunct="0"/>
                      <a:endParaRPr lang="en-GB" sz="1400">
                        <a:effectLst/>
                        <a:latin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400">
                          <a:effectLst/>
                        </a:rPr>
                        <a:t>413.3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hangingPunct="0">
                        <a:spcBef>
                          <a:spcPts val="0"/>
                        </a:spcBef>
                        <a:spcAft>
                          <a:spcPts val="0"/>
                        </a:spcAft>
                      </a:pPr>
                      <a:r>
                        <a:rPr lang="en-GB" sz="1400" dirty="0">
                          <a:effectLst/>
                        </a:rPr>
                        <a:t>=(300+490+450)/3</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42009866"/>
                  </a:ext>
                </a:extLst>
              </a:tr>
            </a:tbl>
          </a:graphicData>
        </a:graphic>
      </p:graphicFrame>
      <p:sp>
        <p:nvSpPr>
          <p:cNvPr id="8" name="Rectangle 7">
            <a:extLst>
              <a:ext uri="{FF2B5EF4-FFF2-40B4-BE49-F238E27FC236}">
                <a16:creationId xmlns:a16="http://schemas.microsoft.com/office/drawing/2014/main" id="{4B0CB1D3-127B-4EC1-8462-7FD1FAFC4CE1}"/>
              </a:ext>
            </a:extLst>
          </p:cNvPr>
          <p:cNvSpPr/>
          <p:nvPr/>
        </p:nvSpPr>
        <p:spPr>
          <a:xfrm>
            <a:off x="5534620" y="4937278"/>
            <a:ext cx="3213844" cy="923330"/>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Table 11.1 illustrates the forecast at time point 11 is 413.3.</a:t>
            </a:r>
            <a:endParaRPr lang="en-GB" dirty="0"/>
          </a:p>
        </p:txBody>
      </p:sp>
    </p:spTree>
    <p:extLst>
      <p:ext uri="{BB962C8B-B14F-4D97-AF65-F5344CB8AC3E}">
        <p14:creationId xmlns:p14="http://schemas.microsoft.com/office/powerpoint/2010/main" val="8594821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Short-term forecasting with moving averages (3/3)</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23</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AD0EC378-8C8D-49C4-9E14-C32D50BA7064}"/>
              </a:ext>
            </a:extLst>
          </p:cNvPr>
          <p:cNvSpPr/>
          <p:nvPr/>
        </p:nvSpPr>
        <p:spPr>
          <a:xfrm>
            <a:off x="1116653" y="2066245"/>
            <a:ext cx="1983734" cy="2031325"/>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If we present the results in a graphical form, then our forecast for one period ahead is as illustrated</a:t>
            </a:r>
            <a:endParaRPr lang="en-GB" dirty="0"/>
          </a:p>
        </p:txBody>
      </p:sp>
      <p:pic>
        <p:nvPicPr>
          <p:cNvPr id="6" name="Picture 5">
            <a:extLst>
              <a:ext uri="{FF2B5EF4-FFF2-40B4-BE49-F238E27FC236}">
                <a16:creationId xmlns:a16="http://schemas.microsoft.com/office/drawing/2014/main" id="{93EA7BAB-902D-40DD-8D8D-42C935CD164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380953" y="1276191"/>
            <a:ext cx="5367511" cy="3888432"/>
          </a:xfrm>
          <a:prstGeom prst="rect">
            <a:avLst/>
          </a:prstGeom>
          <a:noFill/>
        </p:spPr>
      </p:pic>
    </p:spTree>
    <p:extLst>
      <p:ext uri="{BB962C8B-B14F-4D97-AF65-F5344CB8AC3E}">
        <p14:creationId xmlns:p14="http://schemas.microsoft.com/office/powerpoint/2010/main" val="34053841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(1/3)</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24</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7B3D356D-D1DE-46F0-878C-0ADC5CF338F6}"/>
              </a:ext>
            </a:extLst>
          </p:cNvPr>
          <p:cNvSpPr/>
          <p:nvPr/>
        </p:nvSpPr>
        <p:spPr>
          <a:xfrm>
            <a:off x="519207" y="1268760"/>
            <a:ext cx="3548737" cy="2862322"/>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Let us now use a little longer time series and see how to use the moving averages function in Excel for forecasting purposes. </a:t>
            </a:r>
          </a:p>
          <a:p>
            <a:pPr marL="0"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Figure shows the UK birth rate per 1000 people from 1960-2018. </a:t>
            </a:r>
          </a:p>
          <a:p>
            <a:pPr marL="0"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 total 59 observations (rows 15-55 are hidden) and the graph.</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302D8B75-E568-42D2-9CE6-61779456AED9}"/>
              </a:ext>
            </a:extLst>
          </p:cNvPr>
          <p:cNvPicPr/>
          <p:nvPr/>
        </p:nvPicPr>
        <p:blipFill>
          <a:blip r:embed="rId2"/>
          <a:stretch>
            <a:fillRect/>
          </a:stretch>
        </p:blipFill>
        <p:spPr>
          <a:xfrm>
            <a:off x="4427983" y="1268760"/>
            <a:ext cx="4196809" cy="4608512"/>
          </a:xfrm>
          <a:prstGeom prst="rect">
            <a:avLst/>
          </a:prstGeom>
        </p:spPr>
      </p:pic>
    </p:spTree>
    <p:extLst>
      <p:ext uri="{BB962C8B-B14F-4D97-AF65-F5344CB8AC3E}">
        <p14:creationId xmlns:p14="http://schemas.microsoft.com/office/powerpoint/2010/main" val="1710927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(2/3)</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25</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pic>
        <p:nvPicPr>
          <p:cNvPr id="6" name="Picture 5">
            <a:extLst>
              <a:ext uri="{FF2B5EF4-FFF2-40B4-BE49-F238E27FC236}">
                <a16:creationId xmlns:a16="http://schemas.microsoft.com/office/drawing/2014/main" id="{1BFC0CBB-E178-48D1-848E-0E08AAD707A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340768"/>
            <a:ext cx="5760640" cy="4536504"/>
          </a:xfrm>
          <a:prstGeom prst="rect">
            <a:avLst/>
          </a:prstGeom>
          <a:noFill/>
        </p:spPr>
      </p:pic>
    </p:spTree>
    <p:extLst>
      <p:ext uri="{BB962C8B-B14F-4D97-AF65-F5344CB8AC3E}">
        <p14:creationId xmlns:p14="http://schemas.microsoft.com/office/powerpoint/2010/main" val="7801802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C76BB-382D-4481-BBD4-F2EC09473636}"/>
              </a:ext>
            </a:extLst>
          </p:cNvPr>
          <p:cNvSpPr>
            <a:spLocks noGrp="1"/>
          </p:cNvSpPr>
          <p:nvPr>
            <p:ph type="ctrTitle"/>
          </p:nvPr>
        </p:nvSpPr>
        <p:spPr/>
        <p:txBody>
          <a:bodyPr/>
          <a:lstStyle/>
          <a:p>
            <a:r>
              <a:rPr lang="en-GB" dirty="0"/>
              <a:t>Example 11.3 (3/3)</a:t>
            </a:r>
          </a:p>
        </p:txBody>
      </p:sp>
      <p:sp>
        <p:nvSpPr>
          <p:cNvPr id="3" name="Slide Number Placeholder 2">
            <a:extLst>
              <a:ext uri="{FF2B5EF4-FFF2-40B4-BE49-F238E27FC236}">
                <a16:creationId xmlns:a16="http://schemas.microsoft.com/office/drawing/2014/main" id="{148054D5-7AD1-4ECA-AD5C-E6AAEC371991}"/>
              </a:ext>
            </a:extLst>
          </p:cNvPr>
          <p:cNvSpPr>
            <a:spLocks noGrp="1"/>
          </p:cNvSpPr>
          <p:nvPr>
            <p:ph type="sldNum" sz="quarter" idx="10"/>
          </p:nvPr>
        </p:nvSpPr>
        <p:spPr/>
        <p:txBody>
          <a:bodyPr/>
          <a:lstStyle/>
          <a:p>
            <a:pPr>
              <a:defRPr/>
            </a:pPr>
            <a:fld id="{8ED7645F-28E9-43F5-8DE8-F26D6BFC7DBB}" type="slidenum">
              <a:rPr lang="en-GB" smtClean="0"/>
              <a:pPr>
                <a:defRPr/>
              </a:pPr>
              <a:t>26</a:t>
            </a:fld>
            <a:endParaRPr lang="en-GB" dirty="0"/>
          </a:p>
        </p:txBody>
      </p:sp>
      <p:sp>
        <p:nvSpPr>
          <p:cNvPr id="4" name="Footer Placeholder 3">
            <a:extLst>
              <a:ext uri="{FF2B5EF4-FFF2-40B4-BE49-F238E27FC236}">
                <a16:creationId xmlns:a16="http://schemas.microsoft.com/office/drawing/2014/main" id="{9363EF8B-4D14-43DE-853F-1AFDD7BD364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5C6A0BD8-EA0C-494F-A8D0-3B0B84A12603}"/>
              </a:ext>
            </a:extLst>
          </p:cNvPr>
          <p:cNvSpPr/>
          <p:nvPr/>
        </p:nvSpPr>
        <p:spPr>
          <a:xfrm>
            <a:off x="1187624" y="1766433"/>
            <a:ext cx="6768752" cy="3539430"/>
          </a:xfrm>
          <a:prstGeom prst="rect">
            <a:avLst/>
          </a:prstGeom>
          <a:solidFill>
            <a:schemeClr val="accent6">
              <a:lumMod val="40000"/>
              <a:lumOff val="60000"/>
            </a:schemeClr>
          </a:solidFill>
        </p:spPr>
        <p:txBody>
          <a:bodyPr wrap="square">
            <a:spAutoFit/>
          </a:bodyPr>
          <a:lstStyle/>
          <a:p>
            <a:pPr marL="0" marR="0">
              <a:spcBef>
                <a:spcPts val="0"/>
              </a:spcBef>
              <a:spcAft>
                <a:spcPts val="0"/>
              </a:spcAft>
            </a:pPr>
            <a:r>
              <a:rPr lang="en-GB" sz="2800" dirty="0">
                <a:latin typeface="Times New Roman" panose="02020603050405020304" pitchFamily="18" charset="0"/>
                <a:ea typeface="Times New Roman" panose="02020603050405020304" pitchFamily="18" charset="0"/>
              </a:rPr>
              <a:t>We have several ways to apply moving averages in Excel: </a:t>
            </a:r>
          </a:p>
          <a:p>
            <a:pPr marL="0" marR="0">
              <a:spcBef>
                <a:spcPts val="0"/>
              </a:spcBef>
              <a:spcAft>
                <a:spcPts val="0"/>
              </a:spcAft>
            </a:pPr>
            <a:endParaRPr lang="en-GB" sz="2800" dirty="0">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rabicPeriod"/>
            </a:pPr>
            <a:r>
              <a:rPr lang="en-GB" sz="2800" dirty="0">
                <a:latin typeface="Times New Roman" panose="02020603050405020304" pitchFamily="18" charset="0"/>
                <a:ea typeface="Times New Roman" panose="02020603050405020304" pitchFamily="18" charset="0"/>
              </a:rPr>
              <a:t>Using Format Trendline</a:t>
            </a:r>
          </a:p>
          <a:p>
            <a:pPr marL="342900" marR="0" lvl="0" indent="-342900">
              <a:spcBef>
                <a:spcPts val="0"/>
              </a:spcBef>
              <a:spcAft>
                <a:spcPts val="0"/>
              </a:spcAft>
              <a:buFont typeface="+mj-lt"/>
              <a:buAutoNum type="arabicPeriod"/>
            </a:pPr>
            <a:r>
              <a:rPr lang="en-GB" sz="2800" dirty="0">
                <a:latin typeface="Times New Roman" panose="02020603050405020304" pitchFamily="18" charset="0"/>
                <a:ea typeface="Times New Roman" panose="02020603050405020304" pitchFamily="18" charset="0"/>
              </a:rPr>
              <a:t>Centered moving average.</a:t>
            </a:r>
          </a:p>
          <a:p>
            <a:pPr marL="342900" marR="0" lvl="0" indent="-342900">
              <a:spcBef>
                <a:spcPts val="0"/>
              </a:spcBef>
              <a:spcAft>
                <a:spcPts val="0"/>
              </a:spcAft>
              <a:buFont typeface="+mj-lt"/>
              <a:buAutoNum type="arabicPeriod"/>
            </a:pPr>
            <a:r>
              <a:rPr lang="en-GB" sz="2800" dirty="0">
                <a:latin typeface="Times New Roman" panose="02020603050405020304" pitchFamily="18" charset="0"/>
                <a:ea typeface="Times New Roman" panose="02020603050405020304" pitchFamily="18" charset="0"/>
              </a:rPr>
              <a:t>Uncentered moving average.</a:t>
            </a:r>
          </a:p>
          <a:p>
            <a:pPr marL="342900" marR="0" lvl="0" indent="-342900">
              <a:spcBef>
                <a:spcPts val="0"/>
              </a:spcBef>
              <a:spcAft>
                <a:spcPts val="0"/>
              </a:spcAft>
              <a:buFont typeface="+mj-lt"/>
              <a:buAutoNum type="arabicPeriod"/>
            </a:pPr>
            <a:r>
              <a:rPr lang="en-GB" sz="2800" dirty="0">
                <a:latin typeface="Times New Roman" panose="02020603050405020304" pitchFamily="18" charset="0"/>
                <a:ea typeface="Times New Roman" panose="02020603050405020304" pitchFamily="18" charset="0"/>
              </a:rPr>
              <a:t>Excel Data Analysis moving average method.</a:t>
            </a:r>
          </a:p>
        </p:txBody>
      </p:sp>
    </p:spTree>
    <p:extLst>
      <p:ext uri="{BB962C8B-B14F-4D97-AF65-F5344CB8AC3E}">
        <p14:creationId xmlns:p14="http://schemas.microsoft.com/office/powerpoint/2010/main" val="217244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400" dirty="0"/>
              <a:t>Example 11.3 – Excel Solutions for moving average method (1/5)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27</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pic>
        <p:nvPicPr>
          <p:cNvPr id="5" name="Picture 4">
            <a:extLst>
              <a:ext uri="{FF2B5EF4-FFF2-40B4-BE49-F238E27FC236}">
                <a16:creationId xmlns:a16="http://schemas.microsoft.com/office/drawing/2014/main" id="{E26634BC-0D45-4EBC-9865-55E429E3B6AB}"/>
              </a:ext>
            </a:extLst>
          </p:cNvPr>
          <p:cNvPicPr>
            <a:picLocks noChangeAspect="1"/>
          </p:cNvPicPr>
          <p:nvPr/>
        </p:nvPicPr>
        <p:blipFill>
          <a:blip r:embed="rId2"/>
          <a:stretch>
            <a:fillRect/>
          </a:stretch>
        </p:blipFill>
        <p:spPr>
          <a:xfrm>
            <a:off x="6227004" y="1323485"/>
            <a:ext cx="2685714" cy="4428571"/>
          </a:xfrm>
          <a:prstGeom prst="rect">
            <a:avLst/>
          </a:prstGeom>
        </p:spPr>
      </p:pic>
      <p:sp>
        <p:nvSpPr>
          <p:cNvPr id="7" name="Rectangle 6">
            <a:extLst>
              <a:ext uri="{FF2B5EF4-FFF2-40B4-BE49-F238E27FC236}">
                <a16:creationId xmlns:a16="http://schemas.microsoft.com/office/drawing/2014/main" id="{C0AFE1BA-4F8D-4197-A97D-6F89F3F1C2A5}"/>
              </a:ext>
            </a:extLst>
          </p:cNvPr>
          <p:cNvSpPr/>
          <p:nvPr/>
        </p:nvSpPr>
        <p:spPr>
          <a:xfrm>
            <a:off x="3046362" y="1203141"/>
            <a:ext cx="2894179" cy="4708981"/>
          </a:xfrm>
          <a:prstGeom prst="rect">
            <a:avLst/>
          </a:prstGeom>
        </p:spPr>
        <p:txBody>
          <a:bodyPr wrap="square">
            <a:spAutoFit/>
          </a:bodyPr>
          <a:lstStyle/>
          <a:p>
            <a:pPr marL="0" marR="0" hangingPunct="0">
              <a:spcBef>
                <a:spcPts val="0"/>
              </a:spcBef>
              <a:spcAft>
                <a:spcPts val="0"/>
              </a:spcAft>
            </a:pPr>
            <a:r>
              <a:rPr lang="en-GB" sz="2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Format Trendline method</a:t>
            </a:r>
          </a:p>
          <a:p>
            <a:pPr marL="0" marR="0" hangingPunct="0">
              <a:spcBef>
                <a:spcPts val="0"/>
              </a:spcBef>
              <a:spcAft>
                <a:spcPts val="0"/>
              </a:spcAft>
            </a:pPr>
            <a:endParaRPr lang="en-GB" sz="2000" dirty="0">
              <a:latin typeface="Calibri" panose="020F0502020204030204" pitchFamily="34" charset="0"/>
              <a:ea typeface="Times New Roman" panose="02020603050405020304" pitchFamily="18" charset="0"/>
              <a:cs typeface="Times New Roman" panose="02020603050405020304" pitchFamily="18" charset="0"/>
            </a:endParaRPr>
          </a:p>
          <a:p>
            <a:pPr marL="0" marR="0" hangingPunct="0">
              <a:spcBef>
                <a:spcPts val="0"/>
              </a:spcBef>
              <a:spcAft>
                <a:spcPts val="0"/>
              </a:spcAft>
            </a:pPr>
            <a:r>
              <a:rPr lang="en-GB" sz="2000" dirty="0">
                <a:latin typeface="Calibri" panose="020F0502020204030204" pitchFamily="34" charset="0"/>
                <a:ea typeface="Times New Roman" panose="02020603050405020304" pitchFamily="18" charset="0"/>
                <a:cs typeface="Times New Roman" panose="02020603050405020304" pitchFamily="18" charset="0"/>
              </a:rPr>
              <a:t>We right click on the time series in a graph, which invokes a dialogue box with several options included. </a:t>
            </a:r>
          </a:p>
          <a:p>
            <a:pPr marL="0" marR="0" hangingPunct="0">
              <a:spcBef>
                <a:spcPts val="0"/>
              </a:spcBef>
              <a:spcAft>
                <a:spcPts val="0"/>
              </a:spcAft>
            </a:pPr>
            <a:endParaRPr lang="en-GB" sz="2000" dirty="0">
              <a:latin typeface="Calibri" panose="020F0502020204030204" pitchFamily="34" charset="0"/>
              <a:ea typeface="Times New Roman" panose="02020603050405020304" pitchFamily="18" charset="0"/>
              <a:cs typeface="Times New Roman" panose="02020603050405020304" pitchFamily="18" charset="0"/>
            </a:endParaRPr>
          </a:p>
          <a:p>
            <a:pPr marL="0" marR="0" hangingPunct="0">
              <a:spcBef>
                <a:spcPts val="0"/>
              </a:spcBef>
              <a:spcAft>
                <a:spcPts val="0"/>
              </a:spcAft>
            </a:pPr>
            <a:r>
              <a:rPr lang="en-GB" sz="2000" dirty="0">
                <a:latin typeface="Calibri" panose="020F0502020204030204" pitchFamily="34" charset="0"/>
                <a:ea typeface="Times New Roman" panose="02020603050405020304" pitchFamily="18" charset="0"/>
                <a:cs typeface="Times New Roman" panose="02020603050405020304" pitchFamily="18" charset="0"/>
              </a:rPr>
              <a:t>Click on Add T</a:t>
            </a:r>
            <a:r>
              <a:rPr lang="en-GB" sz="2000" u="sng" dirty="0">
                <a:latin typeface="Calibri" panose="020F0502020204030204" pitchFamily="34" charset="0"/>
                <a:ea typeface="Times New Roman" panose="02020603050405020304" pitchFamily="18" charset="0"/>
                <a:cs typeface="Times New Roman" panose="02020603050405020304" pitchFamily="18" charset="0"/>
              </a:rPr>
              <a:t>r</a:t>
            </a:r>
            <a:r>
              <a:rPr lang="en-GB" sz="2000" dirty="0">
                <a:latin typeface="Calibri" panose="020F0502020204030204" pitchFamily="34" charset="0"/>
                <a:ea typeface="Times New Roman" panose="02020603050405020304" pitchFamily="18" charset="0"/>
                <a:cs typeface="Times New Roman" panose="02020603050405020304" pitchFamily="18" charset="0"/>
              </a:rPr>
              <a:t>endline</a:t>
            </a:r>
          </a:p>
          <a:p>
            <a:pPr marL="0" marR="0" hangingPunct="0">
              <a:spcBef>
                <a:spcPts val="0"/>
              </a:spcBef>
              <a:spcAft>
                <a:spcPts val="0"/>
              </a:spcAft>
            </a:pPr>
            <a:endParaRPr lang="en-GB" sz="2000" dirty="0">
              <a:latin typeface="Calibri" panose="020F0502020204030204" pitchFamily="34" charset="0"/>
              <a:ea typeface="Times New Roman" panose="02020603050405020304" pitchFamily="18" charset="0"/>
              <a:cs typeface="Times New Roman" panose="02020603050405020304" pitchFamily="18" charset="0"/>
            </a:endParaRPr>
          </a:p>
          <a:p>
            <a:pPr marL="0" marR="0" hangingPunct="0">
              <a:spcBef>
                <a:spcPts val="0"/>
              </a:spcBef>
              <a:spcAft>
                <a:spcPts val="0"/>
              </a:spcAft>
            </a:pPr>
            <a:r>
              <a:rPr lang="en-GB" sz="2000" dirty="0">
                <a:latin typeface="Calibri" panose="020F0502020204030204" pitchFamily="34" charset="0"/>
                <a:ea typeface="Times New Roman" panose="02020603050405020304" pitchFamily="18" charset="0"/>
                <a:cs typeface="Times New Roman" panose="02020603050405020304" pitchFamily="18" charset="0"/>
              </a:rPr>
              <a:t>We then click on the option called “Moving Average” and change the number of periods to 5 as illustrated.</a:t>
            </a:r>
            <a:endParaRPr lang="en-GB"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5CAE1186-45D0-4E36-805A-79F367838CBD}"/>
              </a:ext>
            </a:extLst>
          </p:cNvPr>
          <p:cNvPicPr/>
          <p:nvPr/>
        </p:nvPicPr>
        <p:blipFill>
          <a:blip r:embed="rId3"/>
          <a:stretch>
            <a:fillRect/>
          </a:stretch>
        </p:blipFill>
        <p:spPr>
          <a:xfrm>
            <a:off x="257244" y="1556792"/>
            <a:ext cx="2514555" cy="4195264"/>
          </a:xfrm>
          <a:prstGeom prst="rect">
            <a:avLst/>
          </a:prstGeom>
        </p:spPr>
      </p:pic>
    </p:spTree>
    <p:extLst>
      <p:ext uri="{BB962C8B-B14F-4D97-AF65-F5344CB8AC3E}">
        <p14:creationId xmlns:p14="http://schemas.microsoft.com/office/powerpoint/2010/main" val="905634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 Excel – Format Trendline (2/5)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28</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6" name="Rectangle 5">
            <a:extLst>
              <a:ext uri="{FF2B5EF4-FFF2-40B4-BE49-F238E27FC236}">
                <a16:creationId xmlns:a16="http://schemas.microsoft.com/office/drawing/2014/main" id="{6A298464-736C-45B1-9EA9-F99D3C53B5F2}"/>
              </a:ext>
            </a:extLst>
          </p:cNvPr>
          <p:cNvSpPr/>
          <p:nvPr/>
        </p:nvSpPr>
        <p:spPr>
          <a:xfrm>
            <a:off x="545691" y="1340768"/>
            <a:ext cx="8136904" cy="923330"/>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Excel will automatically chart the moving averages from the last observation in the period specified (in this case five). If we selected a 5-period moving average, then the moving average function would start from observation five.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E7EBBC4C-CF97-47B7-BA72-B31227D7D5EF}"/>
              </a:ext>
            </a:extLst>
          </p:cNvPr>
          <p:cNvSpPr/>
          <p:nvPr/>
        </p:nvSpPr>
        <p:spPr>
          <a:xfrm>
            <a:off x="2411760" y="5640509"/>
            <a:ext cx="1345433"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Figure 11.19</a:t>
            </a:r>
            <a:endParaRPr lang="en-GB" dirty="0"/>
          </a:p>
        </p:txBody>
      </p:sp>
      <p:sp>
        <p:nvSpPr>
          <p:cNvPr id="5" name="TextBox 4">
            <a:extLst>
              <a:ext uri="{FF2B5EF4-FFF2-40B4-BE49-F238E27FC236}">
                <a16:creationId xmlns:a16="http://schemas.microsoft.com/office/drawing/2014/main" id="{5CEA8E6B-474D-4EEA-AFDE-D524F26C2B39}"/>
              </a:ext>
            </a:extLst>
          </p:cNvPr>
          <p:cNvSpPr txBox="1"/>
          <p:nvPr/>
        </p:nvSpPr>
        <p:spPr>
          <a:xfrm>
            <a:off x="6064712" y="3168488"/>
            <a:ext cx="2376264" cy="1477328"/>
          </a:xfrm>
          <a:prstGeom prst="rect">
            <a:avLst/>
          </a:prstGeom>
          <a:solidFill>
            <a:schemeClr val="accent3">
              <a:lumMod val="20000"/>
              <a:lumOff val="80000"/>
            </a:schemeClr>
          </a:solidFill>
        </p:spPr>
        <p:txBody>
          <a:bodyPr wrap="square" rtlCol="0">
            <a:spAutoFit/>
          </a:bodyPr>
          <a:lstStyle/>
          <a:p>
            <a:r>
              <a:rPr lang="en-GB" dirty="0"/>
              <a:t>This is equivalent to using the Excel Data &gt; Data Analysis &gt; Moving Average method</a:t>
            </a:r>
          </a:p>
        </p:txBody>
      </p:sp>
      <p:pic>
        <p:nvPicPr>
          <p:cNvPr id="9" name="Picture 8">
            <a:extLst>
              <a:ext uri="{FF2B5EF4-FFF2-40B4-BE49-F238E27FC236}">
                <a16:creationId xmlns:a16="http://schemas.microsoft.com/office/drawing/2014/main" id="{A9DD5113-08B6-4F6A-8E80-025540BE43A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03024" y="2605084"/>
            <a:ext cx="4949096" cy="3035425"/>
          </a:xfrm>
          <a:prstGeom prst="rect">
            <a:avLst/>
          </a:prstGeom>
          <a:noFill/>
        </p:spPr>
      </p:pic>
    </p:spTree>
    <p:extLst>
      <p:ext uri="{BB962C8B-B14F-4D97-AF65-F5344CB8AC3E}">
        <p14:creationId xmlns:p14="http://schemas.microsoft.com/office/powerpoint/2010/main" val="34722245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 Excel Data Analysis solution (3/5)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29</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6" name="Rectangle 5">
            <a:extLst>
              <a:ext uri="{FF2B5EF4-FFF2-40B4-BE49-F238E27FC236}">
                <a16:creationId xmlns:a16="http://schemas.microsoft.com/office/drawing/2014/main" id="{8904F77A-36F0-48A6-B237-095EDA764D04}"/>
              </a:ext>
            </a:extLst>
          </p:cNvPr>
          <p:cNvSpPr/>
          <p:nvPr/>
        </p:nvSpPr>
        <p:spPr>
          <a:xfrm>
            <a:off x="1115616" y="2780928"/>
            <a:ext cx="2027634" cy="1477328"/>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The second method is to use the </a:t>
            </a:r>
            <a:r>
              <a:rPr lang="en-GB" dirty="0">
                <a:solidFill>
                  <a:schemeClr val="accent4"/>
                </a:solidFill>
                <a:latin typeface="Calibri" panose="020F0502020204030204" pitchFamily="34" charset="0"/>
                <a:ea typeface="Times New Roman" panose="02020603050405020304" pitchFamily="18" charset="0"/>
                <a:cs typeface="Times New Roman" panose="02020603050405020304" pitchFamily="18" charset="0"/>
              </a:rPr>
              <a:t>Data &gt; Data analysis &gt; Moving Average</a:t>
            </a:r>
            <a:r>
              <a:rPr lang="en-GB" dirty="0">
                <a:latin typeface="Calibri" panose="020F0502020204030204" pitchFamily="34" charset="0"/>
                <a:ea typeface="Times New Roman" panose="02020603050405020304" pitchFamily="18" charset="0"/>
                <a:cs typeface="Times New Roman" panose="02020603050405020304" pitchFamily="18" charset="0"/>
              </a:rPr>
              <a:t> option.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62399E33-887A-4483-BBDA-6D4729ED095A}"/>
              </a:ext>
            </a:extLst>
          </p:cNvPr>
          <p:cNvPicPr/>
          <p:nvPr/>
        </p:nvPicPr>
        <p:blipFill>
          <a:blip r:embed="rId2"/>
          <a:stretch>
            <a:fillRect/>
          </a:stretch>
        </p:blipFill>
        <p:spPr>
          <a:xfrm>
            <a:off x="3347864" y="2060848"/>
            <a:ext cx="5400600" cy="3168352"/>
          </a:xfrm>
          <a:prstGeom prst="rect">
            <a:avLst/>
          </a:prstGeom>
        </p:spPr>
      </p:pic>
      <p:sp>
        <p:nvSpPr>
          <p:cNvPr id="8" name="Rectangle 7">
            <a:extLst>
              <a:ext uri="{FF2B5EF4-FFF2-40B4-BE49-F238E27FC236}">
                <a16:creationId xmlns:a16="http://schemas.microsoft.com/office/drawing/2014/main" id="{EE9C61DE-DBBB-4087-B218-15B9B05E183E}"/>
              </a:ext>
            </a:extLst>
          </p:cNvPr>
          <p:cNvSpPr/>
          <p:nvPr/>
        </p:nvSpPr>
        <p:spPr>
          <a:xfrm>
            <a:off x="5796136" y="5438040"/>
            <a:ext cx="1345433"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Figure 11.20</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B7632E1-F83E-4738-8D75-5A98E3CF695B}"/>
              </a:ext>
            </a:extLst>
          </p:cNvPr>
          <p:cNvSpPr txBox="1"/>
          <p:nvPr/>
        </p:nvSpPr>
        <p:spPr>
          <a:xfrm>
            <a:off x="496666" y="1235294"/>
            <a:ext cx="5823197" cy="369332"/>
          </a:xfrm>
          <a:prstGeom prst="rect">
            <a:avLst/>
          </a:prstGeom>
          <a:noFill/>
        </p:spPr>
        <p:txBody>
          <a:bodyPr wrap="none" rtlCol="0">
            <a:spAutoFit/>
          </a:bodyPr>
          <a:lstStyle/>
          <a:p>
            <a:r>
              <a:rPr lang="en-GB" dirty="0">
                <a:solidFill>
                  <a:srgbClr val="FF0000"/>
                </a:solidFill>
              </a:rPr>
              <a:t>Excel Data &gt; Data Analysis &gt; Moving Averages method</a:t>
            </a:r>
          </a:p>
        </p:txBody>
      </p:sp>
    </p:spTree>
    <p:extLst>
      <p:ext uri="{BB962C8B-B14F-4D97-AF65-F5344CB8AC3E}">
        <p14:creationId xmlns:p14="http://schemas.microsoft.com/office/powerpoint/2010/main" val="4078978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D1A2A-C3F9-4B7C-A8DA-64D88295A546}"/>
              </a:ext>
            </a:extLst>
          </p:cNvPr>
          <p:cNvSpPr>
            <a:spLocks noGrp="1"/>
          </p:cNvSpPr>
          <p:nvPr>
            <p:ph type="ctrTitle"/>
          </p:nvPr>
        </p:nvSpPr>
        <p:spPr/>
        <p:txBody>
          <a:bodyPr/>
          <a:lstStyle/>
          <a:p>
            <a:r>
              <a:rPr lang="en-GB" dirty="0"/>
              <a:t>Learning objectives</a:t>
            </a:r>
          </a:p>
        </p:txBody>
      </p:sp>
      <p:sp>
        <p:nvSpPr>
          <p:cNvPr id="3" name="Slide Number Placeholder 2">
            <a:extLst>
              <a:ext uri="{FF2B5EF4-FFF2-40B4-BE49-F238E27FC236}">
                <a16:creationId xmlns:a16="http://schemas.microsoft.com/office/drawing/2014/main" id="{6C2E1ED8-A21E-4EC3-B32E-8CCECD81F3D8}"/>
              </a:ext>
            </a:extLst>
          </p:cNvPr>
          <p:cNvSpPr>
            <a:spLocks noGrp="1"/>
          </p:cNvSpPr>
          <p:nvPr>
            <p:ph type="sldNum" sz="quarter" idx="10"/>
          </p:nvPr>
        </p:nvSpPr>
        <p:spPr/>
        <p:txBody>
          <a:bodyPr/>
          <a:lstStyle/>
          <a:p>
            <a:pPr>
              <a:defRPr/>
            </a:pPr>
            <a:fld id="{8ED7645F-28E9-43F5-8DE8-F26D6BFC7DBB}" type="slidenum">
              <a:rPr lang="en-GB" smtClean="0"/>
              <a:pPr>
                <a:defRPr/>
              </a:pPr>
              <a:t>3</a:t>
            </a:fld>
            <a:endParaRPr lang="en-GB" dirty="0"/>
          </a:p>
        </p:txBody>
      </p:sp>
      <p:sp>
        <p:nvSpPr>
          <p:cNvPr id="4" name="Footer Placeholder 3">
            <a:extLst>
              <a:ext uri="{FF2B5EF4-FFF2-40B4-BE49-F238E27FC236}">
                <a16:creationId xmlns:a16="http://schemas.microsoft.com/office/drawing/2014/main" id="{51E665AA-1618-49F2-A89C-979FC91D7845}"/>
              </a:ext>
            </a:extLst>
          </p:cNvPr>
          <p:cNvSpPr>
            <a:spLocks noGrp="1"/>
          </p:cNvSpPr>
          <p:nvPr>
            <p:ph type="ftr" sz="quarter" idx="11"/>
          </p:nvPr>
        </p:nvSpPr>
        <p:spPr/>
        <p:txBody>
          <a:bodyPr/>
          <a:lstStyle/>
          <a:p>
            <a:pPr>
              <a:defRPr/>
            </a:pPr>
            <a:r>
              <a:rPr lang="en-GB"/>
              <a:t>Glyn Davis &amp; Branko Pecar</a:t>
            </a:r>
            <a:endParaRPr lang="en-GB" b="0"/>
          </a:p>
        </p:txBody>
      </p:sp>
      <p:sp>
        <p:nvSpPr>
          <p:cNvPr id="6" name="Rectangle 5">
            <a:extLst>
              <a:ext uri="{FF2B5EF4-FFF2-40B4-BE49-F238E27FC236}">
                <a16:creationId xmlns:a16="http://schemas.microsoft.com/office/drawing/2014/main" id="{AECC1E19-AC84-4D2C-917E-521A66FC1C41}"/>
              </a:ext>
            </a:extLst>
          </p:cNvPr>
          <p:cNvSpPr/>
          <p:nvPr/>
        </p:nvSpPr>
        <p:spPr>
          <a:xfrm>
            <a:off x="539552" y="1268760"/>
            <a:ext cx="8208912" cy="313932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On completing this unit, you should be able to:</a:t>
            </a: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 </a:t>
            </a:r>
          </a:p>
          <a:p>
            <a:pPr marL="342900" lvl="0" indent="-342900" fontAlgn="auto">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Understand moving averages.</a:t>
            </a:r>
          </a:p>
          <a:p>
            <a:pPr marL="342900" lvl="0" indent="-342900" fontAlgn="auto">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Be able to forecast using single and double moving averages.</a:t>
            </a:r>
          </a:p>
          <a:p>
            <a:pPr marL="342900" lvl="0" indent="-342900" fontAlgn="auto">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Understand exponential smoothing.</a:t>
            </a:r>
          </a:p>
          <a:p>
            <a:pPr marL="342900" lvl="0" indent="-342900" fontAlgn="auto">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Be able to forecast using single and double exponential smoothing.</a:t>
            </a:r>
          </a:p>
          <a:p>
            <a:pPr marL="342900" lvl="0" indent="-342900" fontAlgn="auto">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Calculate a measure of error for the model fit to the data set.</a:t>
            </a:r>
          </a:p>
          <a:p>
            <a:pPr marL="342900" lvl="0" indent="-342900" fontAlgn="auto">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Construct a prediction interval.</a:t>
            </a:r>
          </a:p>
          <a:p>
            <a:pPr marL="342900" lvl="0" indent="-342900" fontAlgn="auto">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Produce seasonal short to medium range forecasts.</a:t>
            </a:r>
          </a:p>
          <a:p>
            <a:pPr marL="342900" lvl="0" indent="-342900" fontAlgn="auto">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Be able to apply Holt-Winters method to seasonal mid-range forecasts.</a:t>
            </a:r>
          </a:p>
          <a:p>
            <a:pPr marL="342900" lvl="0" indent="-342900" fontAlgn="auto">
              <a:spcBef>
                <a:spcPts val="0"/>
              </a:spcBef>
              <a:spcAft>
                <a:spcPts val="0"/>
              </a:spcAft>
              <a:buFont typeface="Symbol" panose="05050102010706020507" pitchFamily="18" charset="2"/>
              <a:buChar char=""/>
            </a:pPr>
            <a:r>
              <a:rPr lang="en-GB" dirty="0">
                <a:latin typeface="Calibri" panose="020F0502020204030204" pitchFamily="34" charset="0"/>
                <a:ea typeface="Times New Roman" panose="02020603050405020304" pitchFamily="18" charset="0"/>
                <a:cs typeface="Times New Roman" panose="02020603050405020304" pitchFamily="18" charset="0"/>
              </a:rPr>
              <a:t>Solve problems using the Microsoft Excel and SPSS.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49251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 Excel Data Analysis solution (4/5)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30</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6" name="Rectangle 5">
            <a:extLst>
              <a:ext uri="{FF2B5EF4-FFF2-40B4-BE49-F238E27FC236}">
                <a16:creationId xmlns:a16="http://schemas.microsoft.com/office/drawing/2014/main" id="{FFF6F4FF-41A7-4B22-BA9B-84F32167D947}"/>
              </a:ext>
            </a:extLst>
          </p:cNvPr>
          <p:cNvSpPr/>
          <p:nvPr/>
        </p:nvSpPr>
        <p:spPr>
          <a:xfrm>
            <a:off x="509218" y="1344216"/>
            <a:ext cx="3063854" cy="3693319"/>
          </a:xfrm>
          <a:prstGeom prst="rect">
            <a:avLst/>
          </a:prstGeom>
        </p:spPr>
        <p:txBody>
          <a:bodyPr wrap="square">
            <a:spAutoFit/>
          </a:bodyPr>
          <a:lstStyle/>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the range, i.e. cells C4:C62, which is where our time series resides, and we selected Interval of 5, which is the number of moving averages we decided to use.</a:t>
            </a:r>
          </a:p>
          <a:p>
            <a:pPr marL="0"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Further down in the same dialogue box, we selected the output to start in cell I4. </a:t>
            </a:r>
          </a:p>
          <a:p>
            <a:pPr marL="0" marR="0"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We also selected the Chart Output and Standard Errors.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21727C7B-32F9-4912-B6B0-24C244D3291A}"/>
              </a:ext>
            </a:extLst>
          </p:cNvPr>
          <p:cNvPicPr/>
          <p:nvPr/>
        </p:nvPicPr>
        <p:blipFill>
          <a:blip r:embed="rId2"/>
          <a:stretch>
            <a:fillRect/>
          </a:stretch>
        </p:blipFill>
        <p:spPr>
          <a:xfrm>
            <a:off x="3574762" y="1317374"/>
            <a:ext cx="5173702" cy="3839818"/>
          </a:xfrm>
          <a:prstGeom prst="rect">
            <a:avLst/>
          </a:prstGeom>
        </p:spPr>
      </p:pic>
    </p:spTree>
    <p:extLst>
      <p:ext uri="{BB962C8B-B14F-4D97-AF65-F5344CB8AC3E}">
        <p14:creationId xmlns:p14="http://schemas.microsoft.com/office/powerpoint/2010/main" val="14117102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 Excel Data Analysis solution (5/5)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31</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pic>
        <p:nvPicPr>
          <p:cNvPr id="8" name="Picture 7">
            <a:extLst>
              <a:ext uri="{FF2B5EF4-FFF2-40B4-BE49-F238E27FC236}">
                <a16:creationId xmlns:a16="http://schemas.microsoft.com/office/drawing/2014/main" id="{D440AB1A-CA78-400E-A7C9-95F34968700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412776"/>
            <a:ext cx="5904656" cy="4392488"/>
          </a:xfrm>
          <a:prstGeom prst="rect">
            <a:avLst/>
          </a:prstGeom>
          <a:noFill/>
        </p:spPr>
      </p:pic>
    </p:spTree>
    <p:extLst>
      <p:ext uri="{BB962C8B-B14F-4D97-AF65-F5344CB8AC3E}">
        <p14:creationId xmlns:p14="http://schemas.microsoft.com/office/powerpoint/2010/main" val="1285857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 SPSS solutions (1/5)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32</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pic>
        <p:nvPicPr>
          <p:cNvPr id="6" name="Picture 5">
            <a:extLst>
              <a:ext uri="{FF2B5EF4-FFF2-40B4-BE49-F238E27FC236}">
                <a16:creationId xmlns:a16="http://schemas.microsoft.com/office/drawing/2014/main" id="{50AC268E-C446-49BB-89E7-B63309D6A7FC}"/>
              </a:ext>
            </a:extLst>
          </p:cNvPr>
          <p:cNvPicPr/>
          <p:nvPr/>
        </p:nvPicPr>
        <p:blipFill>
          <a:blip r:embed="rId2"/>
          <a:stretch>
            <a:fillRect/>
          </a:stretch>
        </p:blipFill>
        <p:spPr>
          <a:xfrm>
            <a:off x="683567" y="1340768"/>
            <a:ext cx="2714625" cy="4392488"/>
          </a:xfrm>
          <a:prstGeom prst="rect">
            <a:avLst/>
          </a:prstGeom>
        </p:spPr>
      </p:pic>
      <p:sp>
        <p:nvSpPr>
          <p:cNvPr id="7" name="Rectangle 6">
            <a:extLst>
              <a:ext uri="{FF2B5EF4-FFF2-40B4-BE49-F238E27FC236}">
                <a16:creationId xmlns:a16="http://schemas.microsoft.com/office/drawing/2014/main" id="{C318B706-3DCC-4D3C-B5F4-8E16C44CCBBC}"/>
              </a:ext>
            </a:extLst>
          </p:cNvPr>
          <p:cNvSpPr/>
          <p:nvPr/>
        </p:nvSpPr>
        <p:spPr>
          <a:xfrm>
            <a:off x="3707904" y="1268760"/>
            <a:ext cx="4968552" cy="646331"/>
          </a:xfrm>
          <a:prstGeom prst="rect">
            <a:avLst/>
          </a:prstGeom>
        </p:spPr>
        <p:txBody>
          <a:bodyPr wrap="square">
            <a:spAutoFit/>
          </a:bodyPr>
          <a:lstStyle/>
          <a:p>
            <a:pPr marL="0" marR="0">
              <a:spcBef>
                <a:spcPts val="0"/>
              </a:spcBef>
              <a:spcAft>
                <a:spcPts val="0"/>
              </a:spcAft>
            </a:pPr>
            <a:r>
              <a:rPr lang="en-GB" dirty="0">
                <a:latin typeface="Times New Roman" panose="02020603050405020304" pitchFamily="18" charset="0"/>
                <a:ea typeface="Times New Roman" panose="02020603050405020304" pitchFamily="18" charset="0"/>
              </a:rPr>
              <a:t>To calculate moving averages, we need to create a new time series.</a:t>
            </a:r>
            <a:endParaRPr lang="en-GB" sz="1800" dirty="0">
              <a:effectLst/>
              <a:latin typeface="Times New Roman" panose="02020603050405020304" pitchFamily="18" charset="0"/>
              <a:ea typeface="Times New Roman" panose="02020603050405020304" pitchFamily="18" charset="0"/>
            </a:endParaRPr>
          </a:p>
        </p:txBody>
      </p:sp>
      <p:sp>
        <p:nvSpPr>
          <p:cNvPr id="8" name="Rectangle 7">
            <a:extLst>
              <a:ext uri="{FF2B5EF4-FFF2-40B4-BE49-F238E27FC236}">
                <a16:creationId xmlns:a16="http://schemas.microsoft.com/office/drawing/2014/main" id="{C77A88D0-FFD8-47CB-930B-5974CD773913}"/>
              </a:ext>
            </a:extLst>
          </p:cNvPr>
          <p:cNvSpPr/>
          <p:nvPr/>
        </p:nvSpPr>
        <p:spPr>
          <a:xfrm>
            <a:off x="3711328" y="1999077"/>
            <a:ext cx="3771610" cy="369332"/>
          </a:xfrm>
          <a:prstGeom prst="rect">
            <a:avLst/>
          </a:prstGeom>
        </p:spPr>
        <p:txBody>
          <a:bodyPr wrap="none">
            <a:spAutoFit/>
          </a:bodyPr>
          <a:lstStyle/>
          <a:p>
            <a:pPr marL="0" marR="0">
              <a:spcBef>
                <a:spcPts val="0"/>
              </a:spcBef>
              <a:spcAft>
                <a:spcPts val="0"/>
              </a:spcAft>
            </a:pPr>
            <a:r>
              <a:rPr lang="en-GB" dirty="0">
                <a:latin typeface="Times New Roman" panose="02020603050405020304" pitchFamily="18" charset="0"/>
                <a:ea typeface="Times New Roman" panose="02020603050405020304" pitchFamily="18" charset="0"/>
              </a:rPr>
              <a:t>Select </a:t>
            </a:r>
            <a:r>
              <a:rPr lang="en-GB" u="sng" dirty="0">
                <a:latin typeface="Times New Roman" panose="02020603050405020304" pitchFamily="18" charset="0"/>
                <a:ea typeface="Times New Roman" panose="02020603050405020304" pitchFamily="18" charset="0"/>
              </a:rPr>
              <a:t>T</a:t>
            </a:r>
            <a:r>
              <a:rPr lang="en-GB" dirty="0">
                <a:latin typeface="Times New Roman" panose="02020603050405020304" pitchFamily="18" charset="0"/>
                <a:ea typeface="Times New Roman" panose="02020603050405020304" pitchFamily="18" charset="0"/>
              </a:rPr>
              <a:t>ransform &gt; Create Ti</a:t>
            </a:r>
            <a:r>
              <a:rPr lang="en-GB" u="sng" dirty="0">
                <a:latin typeface="Times New Roman" panose="02020603050405020304" pitchFamily="18" charset="0"/>
                <a:ea typeface="Times New Roman" panose="02020603050405020304" pitchFamily="18" charset="0"/>
              </a:rPr>
              <a:t>m</a:t>
            </a:r>
            <a:r>
              <a:rPr lang="en-GB" dirty="0">
                <a:latin typeface="Times New Roman" panose="02020603050405020304" pitchFamily="18" charset="0"/>
                <a:ea typeface="Times New Roman" panose="02020603050405020304" pitchFamily="18" charset="0"/>
              </a:rPr>
              <a:t>e Series</a:t>
            </a:r>
            <a:endParaRPr lang="en-GB" sz="1800" dirty="0">
              <a:effectLst/>
              <a:latin typeface="Times New Roman" panose="02020603050405020304" pitchFamily="18" charset="0"/>
              <a:ea typeface="Times New Roman" panose="02020603050405020304" pitchFamily="18" charset="0"/>
            </a:endParaRPr>
          </a:p>
        </p:txBody>
      </p:sp>
      <p:pic>
        <p:nvPicPr>
          <p:cNvPr id="9" name="Picture 8">
            <a:extLst>
              <a:ext uri="{FF2B5EF4-FFF2-40B4-BE49-F238E27FC236}">
                <a16:creationId xmlns:a16="http://schemas.microsoft.com/office/drawing/2014/main" id="{47EBEC01-7E51-40CF-AE87-D598EBE61069}"/>
              </a:ext>
            </a:extLst>
          </p:cNvPr>
          <p:cNvPicPr/>
          <p:nvPr/>
        </p:nvPicPr>
        <p:blipFill>
          <a:blip r:embed="rId3"/>
          <a:stretch>
            <a:fillRect/>
          </a:stretch>
        </p:blipFill>
        <p:spPr>
          <a:xfrm>
            <a:off x="5049180" y="2399123"/>
            <a:ext cx="2286000" cy="3493770"/>
          </a:xfrm>
          <a:prstGeom prst="rect">
            <a:avLst/>
          </a:prstGeom>
        </p:spPr>
      </p:pic>
    </p:spTree>
    <p:extLst>
      <p:ext uri="{BB962C8B-B14F-4D97-AF65-F5344CB8AC3E}">
        <p14:creationId xmlns:p14="http://schemas.microsoft.com/office/powerpoint/2010/main" val="12610638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 SPSS solutions (2/5)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33</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50142300-3B4C-41D4-92BF-30A95F4F27F2}"/>
              </a:ext>
            </a:extLst>
          </p:cNvPr>
          <p:cNvSpPr/>
          <p:nvPr/>
        </p:nvSpPr>
        <p:spPr>
          <a:xfrm>
            <a:off x="517226" y="1859339"/>
            <a:ext cx="2648725" cy="3416320"/>
          </a:xfrm>
          <a:prstGeom prst="rect">
            <a:avLst/>
          </a:prstGeom>
        </p:spPr>
        <p:txBody>
          <a:bodyPr wrap="square">
            <a:spAutoFit/>
          </a:bodyPr>
          <a:lstStyle/>
          <a:p>
            <a:pPr marR="0">
              <a:spcBef>
                <a:spcPts val="0"/>
              </a:spcBef>
              <a:spcAft>
                <a:spcPts val="0"/>
              </a:spcAft>
            </a:pPr>
            <a:r>
              <a:rPr lang="en-GB" dirty="0">
                <a:latin typeface="Times New Roman" panose="02020603050405020304" pitchFamily="18" charset="0"/>
                <a:ea typeface="Times New Roman" panose="02020603050405020304" pitchFamily="18" charset="0"/>
              </a:rPr>
              <a:t>This brings a dialogue box</a:t>
            </a:r>
          </a:p>
          <a:p>
            <a:pPr marL="457200" marR="0">
              <a:spcBef>
                <a:spcPts val="0"/>
              </a:spcBef>
              <a:spcAft>
                <a:spcPts val="0"/>
              </a:spcAft>
            </a:pPr>
            <a:r>
              <a:rPr lang="en-GB" dirty="0">
                <a:latin typeface="Times New Roman" panose="02020603050405020304" pitchFamily="18" charset="0"/>
                <a:ea typeface="Times New Roman" panose="02020603050405020304" pitchFamily="18" charset="0"/>
              </a:rPr>
              <a:t> </a:t>
            </a:r>
          </a:p>
          <a:p>
            <a:pPr marL="342900" lvl="0" indent="-342900" algn="just" hangingPunct="0">
              <a:spcBef>
                <a:spcPts val="0"/>
              </a:spcBef>
              <a:spcAft>
                <a:spcPts val="0"/>
              </a:spcAft>
              <a:buFont typeface="Symbol" panose="05050102010706020507" pitchFamily="18" charset="2"/>
              <a:buChar char=""/>
            </a:pPr>
            <a:r>
              <a:rPr lang="en-GB" dirty="0">
                <a:latin typeface="Times New Roman" panose="02020603050405020304" pitchFamily="18" charset="0"/>
                <a:ea typeface="Times New Roman" panose="02020603050405020304" pitchFamily="18" charset="0"/>
              </a:rPr>
              <a:t>Use the drop-down menu </a:t>
            </a:r>
            <a:r>
              <a:rPr lang="en-GB" u="sng" dirty="0">
                <a:latin typeface="Times New Roman" panose="02020603050405020304" pitchFamily="18" charset="0"/>
                <a:ea typeface="Times New Roman" panose="02020603050405020304" pitchFamily="18" charset="0"/>
              </a:rPr>
              <a:t>F</a:t>
            </a:r>
            <a:r>
              <a:rPr lang="en-GB" dirty="0">
                <a:latin typeface="Times New Roman" panose="02020603050405020304" pitchFamily="18" charset="0"/>
                <a:ea typeface="Times New Roman" panose="02020603050405020304" pitchFamily="18" charset="0"/>
              </a:rPr>
              <a:t>unction to choose </a:t>
            </a:r>
            <a:r>
              <a:rPr lang="en-GB" dirty="0" err="1">
                <a:solidFill>
                  <a:schemeClr val="accent6">
                    <a:lumMod val="75000"/>
                  </a:schemeClr>
                </a:solidFill>
                <a:latin typeface="Times New Roman" panose="02020603050405020304" pitchFamily="18" charset="0"/>
                <a:ea typeface="Times New Roman" panose="02020603050405020304" pitchFamily="18" charset="0"/>
              </a:rPr>
              <a:t>Centered</a:t>
            </a:r>
            <a:r>
              <a:rPr lang="en-GB" dirty="0">
                <a:solidFill>
                  <a:schemeClr val="accent6">
                    <a:lumMod val="75000"/>
                  </a:schemeClr>
                </a:solidFill>
                <a:latin typeface="Times New Roman" panose="02020603050405020304" pitchFamily="18" charset="0"/>
                <a:ea typeface="Times New Roman" panose="02020603050405020304" pitchFamily="18" charset="0"/>
              </a:rPr>
              <a:t> moving average</a:t>
            </a:r>
            <a:r>
              <a:rPr lang="en-GB" dirty="0">
                <a:latin typeface="Times New Roman" panose="02020603050405020304" pitchFamily="18" charset="0"/>
                <a:ea typeface="Times New Roman" panose="02020603050405020304" pitchFamily="18" charset="0"/>
              </a:rPr>
              <a:t>.</a:t>
            </a:r>
          </a:p>
          <a:p>
            <a:pPr marL="342900" lvl="0" indent="-342900" algn="just" hangingPunct="0">
              <a:spcBef>
                <a:spcPts val="0"/>
              </a:spcBef>
              <a:spcAft>
                <a:spcPts val="0"/>
              </a:spcAft>
              <a:buFont typeface="Symbol" panose="05050102010706020507" pitchFamily="18" charset="2"/>
              <a:buChar char=""/>
            </a:pPr>
            <a:r>
              <a:rPr lang="en-GB" dirty="0">
                <a:latin typeface="Times New Roman" panose="02020603050405020304" pitchFamily="18" charset="0"/>
                <a:ea typeface="Times New Roman" panose="02020603050405020304" pitchFamily="18" charset="0"/>
              </a:rPr>
              <a:t>Transfer Series to the V</a:t>
            </a:r>
            <a:r>
              <a:rPr lang="en-GB" u="sng" dirty="0">
                <a:latin typeface="Times New Roman" panose="02020603050405020304" pitchFamily="18" charset="0"/>
                <a:ea typeface="Times New Roman" panose="02020603050405020304" pitchFamily="18" charset="0"/>
              </a:rPr>
              <a:t>a</a:t>
            </a:r>
            <a:r>
              <a:rPr lang="en-GB" dirty="0">
                <a:latin typeface="Times New Roman" panose="02020603050405020304" pitchFamily="18" charset="0"/>
                <a:ea typeface="Times New Roman" panose="02020603050405020304" pitchFamily="18" charset="0"/>
              </a:rPr>
              <a:t>riable -&gt; New name box</a:t>
            </a:r>
          </a:p>
          <a:p>
            <a:pPr marL="342900" lvl="0" indent="-342900" algn="just" hangingPunct="0">
              <a:spcBef>
                <a:spcPts val="0"/>
              </a:spcBef>
              <a:spcAft>
                <a:spcPts val="0"/>
              </a:spcAft>
              <a:buFont typeface="Symbol" panose="05050102010706020507" pitchFamily="18" charset="2"/>
              <a:buChar char=""/>
            </a:pPr>
            <a:r>
              <a:rPr lang="en-GB" dirty="0">
                <a:latin typeface="Times New Roman" panose="02020603050405020304" pitchFamily="18" charset="0"/>
                <a:ea typeface="Times New Roman" panose="02020603050405020304" pitchFamily="18" charset="0"/>
              </a:rPr>
              <a:t>In the </a:t>
            </a:r>
            <a:r>
              <a:rPr lang="en-GB" u="sng" dirty="0">
                <a:latin typeface="Times New Roman" panose="02020603050405020304" pitchFamily="18" charset="0"/>
                <a:ea typeface="Times New Roman" panose="02020603050405020304" pitchFamily="18" charset="0"/>
              </a:rPr>
              <a:t>S</a:t>
            </a:r>
            <a:r>
              <a:rPr lang="en-GB" dirty="0">
                <a:latin typeface="Times New Roman" panose="02020603050405020304" pitchFamily="18" charset="0"/>
                <a:ea typeface="Times New Roman" panose="02020603050405020304" pitchFamily="18" charset="0"/>
              </a:rPr>
              <a:t>pan entry box type 5.</a:t>
            </a:r>
          </a:p>
          <a:p>
            <a:pPr marL="342900" lvl="0" indent="-342900" algn="just" hangingPunct="0">
              <a:spcBef>
                <a:spcPts val="0"/>
              </a:spcBef>
              <a:spcAft>
                <a:spcPts val="0"/>
              </a:spcAft>
              <a:buFont typeface="Symbol" panose="05050102010706020507" pitchFamily="18" charset="2"/>
              <a:buChar char=""/>
            </a:pPr>
            <a:r>
              <a:rPr lang="en-GB" dirty="0">
                <a:latin typeface="Times New Roman" panose="02020603050405020304" pitchFamily="18" charset="0"/>
                <a:ea typeface="Times New Roman" panose="02020603050405020304" pitchFamily="18" charset="0"/>
              </a:rPr>
              <a:t>Click on Change.</a:t>
            </a:r>
          </a:p>
        </p:txBody>
      </p:sp>
      <p:sp>
        <p:nvSpPr>
          <p:cNvPr id="7" name="Rectangle 6">
            <a:extLst>
              <a:ext uri="{FF2B5EF4-FFF2-40B4-BE49-F238E27FC236}">
                <a16:creationId xmlns:a16="http://schemas.microsoft.com/office/drawing/2014/main" id="{E0D89BAD-942E-4F24-8A64-5E4DC6AA0DA9}"/>
              </a:ext>
            </a:extLst>
          </p:cNvPr>
          <p:cNvSpPr/>
          <p:nvPr/>
        </p:nvSpPr>
        <p:spPr>
          <a:xfrm>
            <a:off x="517226" y="1247421"/>
            <a:ext cx="3127779" cy="369332"/>
          </a:xfrm>
          <a:prstGeom prst="rect">
            <a:avLst/>
          </a:prstGeom>
        </p:spPr>
        <p:txBody>
          <a:bodyPr wrap="none">
            <a:spAutoFit/>
          </a:bodyPr>
          <a:lstStyle/>
          <a:p>
            <a:r>
              <a:rPr lang="en-GB" dirty="0">
                <a:solidFill>
                  <a:srgbClr val="FF0000"/>
                </a:solidFill>
                <a:latin typeface="Times New Roman" panose="02020603050405020304" pitchFamily="18" charset="0"/>
                <a:ea typeface="Times New Roman" panose="02020603050405020304" pitchFamily="18" charset="0"/>
              </a:rPr>
              <a:t>SPSS </a:t>
            </a:r>
            <a:r>
              <a:rPr lang="en-GB" dirty="0" err="1">
                <a:solidFill>
                  <a:srgbClr val="FF0000"/>
                </a:solidFill>
                <a:latin typeface="Times New Roman" panose="02020603050405020304" pitchFamily="18" charset="0"/>
                <a:ea typeface="Times New Roman" panose="02020603050405020304" pitchFamily="18" charset="0"/>
              </a:rPr>
              <a:t>Centered</a:t>
            </a:r>
            <a:r>
              <a:rPr lang="en-GB" dirty="0">
                <a:solidFill>
                  <a:srgbClr val="FF0000"/>
                </a:solidFill>
                <a:latin typeface="Times New Roman" panose="02020603050405020304" pitchFamily="18" charset="0"/>
                <a:ea typeface="Times New Roman" panose="02020603050405020304" pitchFamily="18" charset="0"/>
              </a:rPr>
              <a:t> moving average</a:t>
            </a:r>
            <a:endParaRPr lang="en-GB" dirty="0">
              <a:solidFill>
                <a:srgbClr val="FF0000"/>
              </a:solidFill>
            </a:endParaRPr>
          </a:p>
        </p:txBody>
      </p:sp>
      <p:sp>
        <p:nvSpPr>
          <p:cNvPr id="8" name="Rectangle 7">
            <a:extLst>
              <a:ext uri="{FF2B5EF4-FFF2-40B4-BE49-F238E27FC236}">
                <a16:creationId xmlns:a16="http://schemas.microsoft.com/office/drawing/2014/main" id="{17A67E8E-B8D5-499C-9D48-732D38EE37BC}"/>
              </a:ext>
            </a:extLst>
          </p:cNvPr>
          <p:cNvSpPr/>
          <p:nvPr/>
        </p:nvSpPr>
        <p:spPr>
          <a:xfrm>
            <a:off x="3486904" y="5123483"/>
            <a:ext cx="1075936" cy="369332"/>
          </a:xfrm>
          <a:prstGeom prst="rect">
            <a:avLst/>
          </a:prstGeom>
        </p:spPr>
        <p:txBody>
          <a:bodyPr wrap="none">
            <a:spAutoFit/>
          </a:bodyPr>
          <a:lstStyle/>
          <a:p>
            <a:pPr marR="0">
              <a:spcBef>
                <a:spcPts val="0"/>
              </a:spcBef>
              <a:spcAft>
                <a:spcPts val="0"/>
              </a:spcAft>
            </a:pPr>
            <a:r>
              <a:rPr lang="en-GB" dirty="0">
                <a:latin typeface="Times New Roman" panose="02020603050405020304" pitchFamily="18" charset="0"/>
                <a:ea typeface="Times New Roman" panose="02020603050405020304" pitchFamily="18" charset="0"/>
              </a:rPr>
              <a:t>Click OK</a:t>
            </a:r>
            <a:endParaRPr lang="en-GB" sz="1800" dirty="0">
              <a:effectLst/>
              <a:latin typeface="Times New Roman" panose="02020603050405020304" pitchFamily="18" charset="0"/>
              <a:ea typeface="Times New Roman" panose="02020603050405020304" pitchFamily="18" charset="0"/>
            </a:endParaRPr>
          </a:p>
        </p:txBody>
      </p:sp>
      <p:pic>
        <p:nvPicPr>
          <p:cNvPr id="9" name="Picture 8">
            <a:extLst>
              <a:ext uri="{FF2B5EF4-FFF2-40B4-BE49-F238E27FC236}">
                <a16:creationId xmlns:a16="http://schemas.microsoft.com/office/drawing/2014/main" id="{5CAF789A-A30B-4D32-89A9-F554FBB36D55}"/>
              </a:ext>
            </a:extLst>
          </p:cNvPr>
          <p:cNvPicPr/>
          <p:nvPr/>
        </p:nvPicPr>
        <p:blipFill>
          <a:blip r:embed="rId2"/>
          <a:stretch>
            <a:fillRect/>
          </a:stretch>
        </p:blipFill>
        <p:spPr>
          <a:xfrm>
            <a:off x="3707904" y="1365185"/>
            <a:ext cx="4918870" cy="3758298"/>
          </a:xfrm>
          <a:prstGeom prst="rect">
            <a:avLst/>
          </a:prstGeom>
        </p:spPr>
      </p:pic>
    </p:spTree>
    <p:extLst>
      <p:ext uri="{BB962C8B-B14F-4D97-AF65-F5344CB8AC3E}">
        <p14:creationId xmlns:p14="http://schemas.microsoft.com/office/powerpoint/2010/main" val="37221959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 SPSS solutions (3/5)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34</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B9F1D11C-CC27-4A35-808B-7DE1E589D789}"/>
              </a:ext>
            </a:extLst>
          </p:cNvPr>
          <p:cNvSpPr/>
          <p:nvPr/>
        </p:nvSpPr>
        <p:spPr>
          <a:xfrm>
            <a:off x="500034" y="1268760"/>
            <a:ext cx="3783934" cy="1477328"/>
          </a:xfrm>
          <a:prstGeom prst="rect">
            <a:avLst/>
          </a:prstGeom>
        </p:spPr>
        <p:txBody>
          <a:bodyPr wrap="square">
            <a:spAutoFit/>
          </a:bodyPr>
          <a:lstStyle/>
          <a:p>
            <a:r>
              <a:rPr lang="en-GB" dirty="0"/>
              <a:t>This creates a new series, where Series_1 represents the 5-point prior moving average.</a:t>
            </a:r>
          </a:p>
          <a:p>
            <a:endParaRPr lang="en-GB" dirty="0"/>
          </a:p>
          <a:p>
            <a:r>
              <a:rPr lang="en-GB" dirty="0"/>
              <a:t>Rows 11 – 54 hidden</a:t>
            </a:r>
          </a:p>
        </p:txBody>
      </p:sp>
      <p:pic>
        <p:nvPicPr>
          <p:cNvPr id="6" name="Picture 5">
            <a:extLst>
              <a:ext uri="{FF2B5EF4-FFF2-40B4-BE49-F238E27FC236}">
                <a16:creationId xmlns:a16="http://schemas.microsoft.com/office/drawing/2014/main" id="{57E09234-8E73-486B-BD05-257BA548148A}"/>
              </a:ext>
            </a:extLst>
          </p:cNvPr>
          <p:cNvPicPr/>
          <p:nvPr/>
        </p:nvPicPr>
        <p:blipFill>
          <a:blip r:embed="rId2"/>
          <a:stretch>
            <a:fillRect/>
          </a:stretch>
        </p:blipFill>
        <p:spPr>
          <a:xfrm>
            <a:off x="4411319" y="1253360"/>
            <a:ext cx="4320000" cy="1826260"/>
          </a:xfrm>
          <a:prstGeom prst="rect">
            <a:avLst/>
          </a:prstGeom>
        </p:spPr>
      </p:pic>
      <p:pic>
        <p:nvPicPr>
          <p:cNvPr id="7" name="Picture 6">
            <a:extLst>
              <a:ext uri="{FF2B5EF4-FFF2-40B4-BE49-F238E27FC236}">
                <a16:creationId xmlns:a16="http://schemas.microsoft.com/office/drawing/2014/main" id="{EB21F8BE-9388-4516-A1A8-220DDA958C3E}"/>
              </a:ext>
            </a:extLst>
          </p:cNvPr>
          <p:cNvPicPr/>
          <p:nvPr/>
        </p:nvPicPr>
        <p:blipFill>
          <a:blip r:embed="rId3"/>
          <a:stretch>
            <a:fillRect/>
          </a:stretch>
        </p:blipFill>
        <p:spPr>
          <a:xfrm>
            <a:off x="4395375" y="3244458"/>
            <a:ext cx="4320000" cy="862965"/>
          </a:xfrm>
          <a:prstGeom prst="rect">
            <a:avLst/>
          </a:prstGeom>
        </p:spPr>
      </p:pic>
      <p:sp>
        <p:nvSpPr>
          <p:cNvPr id="8" name="Rectangle 7">
            <a:extLst>
              <a:ext uri="{FF2B5EF4-FFF2-40B4-BE49-F238E27FC236}">
                <a16:creationId xmlns:a16="http://schemas.microsoft.com/office/drawing/2014/main" id="{06723263-3C28-4771-8ED0-68F42EA6C9BD}"/>
              </a:ext>
            </a:extLst>
          </p:cNvPr>
          <p:cNvSpPr/>
          <p:nvPr/>
        </p:nvSpPr>
        <p:spPr>
          <a:xfrm>
            <a:off x="614326" y="3281034"/>
            <a:ext cx="3555350" cy="1815882"/>
          </a:xfrm>
          <a:prstGeom prst="rect">
            <a:avLst/>
          </a:prstGeom>
          <a:solidFill>
            <a:schemeClr val="accent6">
              <a:lumMod val="20000"/>
              <a:lumOff val="80000"/>
            </a:schemeClr>
          </a:solidFill>
        </p:spPr>
        <p:txBody>
          <a:bodyPr wrap="square">
            <a:spAutoFit/>
          </a:bodyPr>
          <a:lstStyle/>
          <a:p>
            <a:r>
              <a:rPr lang="en-GB" sz="1600" dirty="0">
                <a:latin typeface="Times New Roman" panose="02020603050405020304" pitchFamily="18" charset="0"/>
                <a:ea typeface="Times New Roman" panose="02020603050405020304" pitchFamily="18" charset="0"/>
              </a:rPr>
              <a:t>Uncentered moving average</a:t>
            </a:r>
          </a:p>
          <a:p>
            <a:endParaRPr lang="en-GB" sz="1600" dirty="0">
              <a:latin typeface="Times New Roman" panose="02020603050405020304" pitchFamily="18" charset="0"/>
              <a:ea typeface="Times New Roman" panose="02020603050405020304" pitchFamily="18" charset="0"/>
            </a:endParaRPr>
          </a:p>
          <a:p>
            <a:r>
              <a:rPr lang="en-GB" sz="1600" dirty="0">
                <a:latin typeface="Times New Roman" panose="02020603050405020304" pitchFamily="18" charset="0"/>
                <a:ea typeface="Times New Roman" panose="02020603050405020304" pitchFamily="18" charset="0"/>
              </a:rPr>
              <a:t>As we already know, all we need to do is to shift the moving average calculations, as produced by Excel, by one observation, assuming uncentered moving averages. </a:t>
            </a:r>
          </a:p>
        </p:txBody>
      </p:sp>
      <p:sp>
        <p:nvSpPr>
          <p:cNvPr id="9" name="Rectangle 8">
            <a:extLst>
              <a:ext uri="{FF2B5EF4-FFF2-40B4-BE49-F238E27FC236}">
                <a16:creationId xmlns:a16="http://schemas.microsoft.com/office/drawing/2014/main" id="{0C1E9C76-32D7-46C7-B560-679B99FF1908}"/>
              </a:ext>
            </a:extLst>
          </p:cNvPr>
          <p:cNvSpPr/>
          <p:nvPr/>
        </p:nvSpPr>
        <p:spPr>
          <a:xfrm>
            <a:off x="4317112" y="4563036"/>
            <a:ext cx="4572000" cy="1323439"/>
          </a:xfrm>
          <a:prstGeom prst="rect">
            <a:avLst/>
          </a:prstGeom>
          <a:solidFill>
            <a:schemeClr val="accent2">
              <a:lumMod val="20000"/>
              <a:lumOff val="80000"/>
            </a:schemeClr>
          </a:solidFill>
        </p:spPr>
        <p:txBody>
          <a:bodyPr>
            <a:spAutoFit/>
          </a:bodyPr>
          <a:lstStyle/>
          <a:p>
            <a:pPr marL="0" marR="0">
              <a:spcBef>
                <a:spcPts val="0"/>
              </a:spcBef>
              <a:spcAft>
                <a:spcPts val="0"/>
              </a:spcAft>
            </a:pPr>
            <a:r>
              <a:rPr lang="en-GB" sz="1600" dirty="0">
                <a:latin typeface="Times New Roman" panose="02020603050405020304" pitchFamily="18" charset="0"/>
                <a:ea typeface="Times New Roman" panose="02020603050405020304" pitchFamily="18" charset="0"/>
              </a:rPr>
              <a:t>Please note that the SPSS prior moving average method provides the forecast values. </a:t>
            </a:r>
          </a:p>
          <a:p>
            <a:pPr marL="0" marR="0">
              <a:spcBef>
                <a:spcPts val="0"/>
              </a:spcBef>
              <a:spcAft>
                <a:spcPts val="0"/>
              </a:spcAft>
            </a:pPr>
            <a:r>
              <a:rPr lang="en-GB" sz="1600" dirty="0">
                <a:solidFill>
                  <a:schemeClr val="accent6">
                    <a:lumMod val="75000"/>
                  </a:schemeClr>
                </a:solidFill>
                <a:latin typeface="Times New Roman" panose="02020603050405020304" pitchFamily="18" charset="0"/>
                <a:ea typeface="Times New Roman" panose="02020603050405020304" pitchFamily="18" charset="0"/>
              </a:rPr>
              <a:t>The forecast for t = 8 is 18.36, forecast for t = 58 is 12.12.</a:t>
            </a:r>
            <a:r>
              <a:rPr lang="en-GB" sz="1600" dirty="0">
                <a:latin typeface="Times New Roman" panose="02020603050405020304" pitchFamily="18" charset="0"/>
                <a:ea typeface="Times New Roman" panose="02020603050405020304" pitchFamily="18" charset="0"/>
              </a:rPr>
              <a:t> Please note that SPSS does not provide the forecast for t = 59.</a:t>
            </a:r>
            <a:endParaRPr lang="en-GB"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171497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 SPSS solutions (4/5)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35</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91623C3-5839-4CAC-90D2-1681523EF156}"/>
              </a:ext>
            </a:extLst>
          </p:cNvPr>
          <p:cNvSpPr/>
          <p:nvPr/>
        </p:nvSpPr>
        <p:spPr>
          <a:xfrm>
            <a:off x="517226" y="1247421"/>
            <a:ext cx="3153427" cy="369332"/>
          </a:xfrm>
          <a:prstGeom prst="rect">
            <a:avLst/>
          </a:prstGeom>
        </p:spPr>
        <p:txBody>
          <a:bodyPr wrap="none">
            <a:spAutoFit/>
          </a:bodyPr>
          <a:lstStyle/>
          <a:p>
            <a:r>
              <a:rPr lang="en-GB" dirty="0">
                <a:solidFill>
                  <a:srgbClr val="FF0000"/>
                </a:solidFill>
                <a:latin typeface="Times New Roman" panose="02020603050405020304" pitchFamily="18" charset="0"/>
                <a:ea typeface="Times New Roman" panose="02020603050405020304" pitchFamily="18" charset="0"/>
              </a:rPr>
              <a:t>SPSS centered moving average</a:t>
            </a:r>
            <a:endParaRPr lang="en-GB" dirty="0">
              <a:solidFill>
                <a:srgbClr val="FF0000"/>
              </a:solidFill>
            </a:endParaRPr>
          </a:p>
        </p:txBody>
      </p:sp>
      <p:sp>
        <p:nvSpPr>
          <p:cNvPr id="6" name="Rectangle 5">
            <a:extLst>
              <a:ext uri="{FF2B5EF4-FFF2-40B4-BE49-F238E27FC236}">
                <a16:creationId xmlns:a16="http://schemas.microsoft.com/office/drawing/2014/main" id="{FC15A088-C17C-4B8A-AB57-70B34DC744CA}"/>
              </a:ext>
            </a:extLst>
          </p:cNvPr>
          <p:cNvSpPr/>
          <p:nvPr/>
        </p:nvSpPr>
        <p:spPr>
          <a:xfrm>
            <a:off x="517226" y="1859339"/>
            <a:ext cx="2648725" cy="3693319"/>
          </a:xfrm>
          <a:prstGeom prst="rect">
            <a:avLst/>
          </a:prstGeom>
        </p:spPr>
        <p:txBody>
          <a:bodyPr wrap="square">
            <a:spAutoFit/>
          </a:bodyPr>
          <a:lstStyle/>
          <a:p>
            <a:pPr marR="0">
              <a:spcBef>
                <a:spcPts val="0"/>
              </a:spcBef>
              <a:spcAft>
                <a:spcPts val="0"/>
              </a:spcAft>
            </a:pPr>
            <a:r>
              <a:rPr lang="en-GB" dirty="0">
                <a:latin typeface="Times New Roman" panose="02020603050405020304" pitchFamily="18" charset="0"/>
                <a:ea typeface="Times New Roman" panose="02020603050405020304" pitchFamily="18" charset="0"/>
              </a:rPr>
              <a:t>This brings a dialogue box</a:t>
            </a:r>
          </a:p>
          <a:p>
            <a:pPr marL="457200" marR="0">
              <a:spcBef>
                <a:spcPts val="0"/>
              </a:spcBef>
              <a:spcAft>
                <a:spcPts val="0"/>
              </a:spcAft>
            </a:pPr>
            <a:r>
              <a:rPr lang="en-GB" dirty="0">
                <a:latin typeface="Times New Roman" panose="02020603050405020304" pitchFamily="18" charset="0"/>
                <a:ea typeface="Times New Roman" panose="02020603050405020304" pitchFamily="18" charset="0"/>
              </a:rPr>
              <a:t> </a:t>
            </a:r>
          </a:p>
          <a:p>
            <a:pPr marL="342900" lvl="0" indent="-342900" hangingPunct="0">
              <a:spcBef>
                <a:spcPts val="0"/>
              </a:spcBef>
              <a:spcAft>
                <a:spcPts val="0"/>
              </a:spcAft>
              <a:buFont typeface="Symbol" panose="05050102010706020507" pitchFamily="18" charset="2"/>
              <a:buChar char=""/>
            </a:pPr>
            <a:r>
              <a:rPr lang="en-GB" dirty="0">
                <a:latin typeface="Times New Roman" panose="02020603050405020304" pitchFamily="18" charset="0"/>
                <a:ea typeface="Times New Roman" panose="02020603050405020304" pitchFamily="18" charset="0"/>
              </a:rPr>
              <a:t>Use the drop-down menu </a:t>
            </a:r>
            <a:r>
              <a:rPr lang="en-GB" u="sng" dirty="0">
                <a:latin typeface="Times New Roman" panose="02020603050405020304" pitchFamily="18" charset="0"/>
                <a:ea typeface="Times New Roman" panose="02020603050405020304" pitchFamily="18" charset="0"/>
              </a:rPr>
              <a:t>F</a:t>
            </a:r>
            <a:r>
              <a:rPr lang="en-GB" dirty="0">
                <a:latin typeface="Times New Roman" panose="02020603050405020304" pitchFamily="18" charset="0"/>
                <a:ea typeface="Times New Roman" panose="02020603050405020304" pitchFamily="18" charset="0"/>
              </a:rPr>
              <a:t>unction to choose </a:t>
            </a:r>
            <a:r>
              <a:rPr lang="en-GB" dirty="0">
                <a:solidFill>
                  <a:schemeClr val="accent6">
                    <a:lumMod val="75000"/>
                  </a:schemeClr>
                </a:solidFill>
                <a:latin typeface="Times New Roman" panose="02020603050405020304" pitchFamily="18" charset="0"/>
                <a:ea typeface="Times New Roman" panose="02020603050405020304" pitchFamily="18" charset="0"/>
              </a:rPr>
              <a:t>Centered moving average</a:t>
            </a:r>
            <a:r>
              <a:rPr lang="en-GB" dirty="0">
                <a:latin typeface="Times New Roman" panose="02020603050405020304" pitchFamily="18" charset="0"/>
                <a:ea typeface="Times New Roman" panose="02020603050405020304" pitchFamily="18" charset="0"/>
              </a:rPr>
              <a:t>.</a:t>
            </a:r>
          </a:p>
          <a:p>
            <a:pPr marL="342900" lvl="0" indent="-342900" hangingPunct="0">
              <a:spcBef>
                <a:spcPts val="0"/>
              </a:spcBef>
              <a:spcAft>
                <a:spcPts val="0"/>
              </a:spcAft>
              <a:buFont typeface="Symbol" panose="05050102010706020507" pitchFamily="18" charset="2"/>
              <a:buChar char=""/>
            </a:pPr>
            <a:r>
              <a:rPr lang="en-GB" dirty="0">
                <a:latin typeface="Times New Roman" panose="02020603050405020304" pitchFamily="18" charset="0"/>
                <a:ea typeface="Times New Roman" panose="02020603050405020304" pitchFamily="18" charset="0"/>
              </a:rPr>
              <a:t>Transfer Series to the V</a:t>
            </a:r>
            <a:r>
              <a:rPr lang="en-GB" u="sng" dirty="0">
                <a:latin typeface="Times New Roman" panose="02020603050405020304" pitchFamily="18" charset="0"/>
                <a:ea typeface="Times New Roman" panose="02020603050405020304" pitchFamily="18" charset="0"/>
              </a:rPr>
              <a:t>a</a:t>
            </a:r>
            <a:r>
              <a:rPr lang="en-GB" dirty="0">
                <a:latin typeface="Times New Roman" panose="02020603050405020304" pitchFamily="18" charset="0"/>
                <a:ea typeface="Times New Roman" panose="02020603050405020304" pitchFamily="18" charset="0"/>
              </a:rPr>
              <a:t>riable -&gt; New name box</a:t>
            </a:r>
          </a:p>
          <a:p>
            <a:pPr marL="342900" lvl="0" indent="-342900" algn="just" hangingPunct="0">
              <a:spcBef>
                <a:spcPts val="0"/>
              </a:spcBef>
              <a:spcAft>
                <a:spcPts val="0"/>
              </a:spcAft>
              <a:buFont typeface="Symbol" panose="05050102010706020507" pitchFamily="18" charset="2"/>
              <a:buChar char=""/>
            </a:pPr>
            <a:r>
              <a:rPr lang="en-GB" dirty="0">
                <a:latin typeface="Times New Roman" panose="02020603050405020304" pitchFamily="18" charset="0"/>
                <a:ea typeface="Times New Roman" panose="02020603050405020304" pitchFamily="18" charset="0"/>
              </a:rPr>
              <a:t>In the </a:t>
            </a:r>
            <a:r>
              <a:rPr lang="en-GB" u="sng" dirty="0">
                <a:latin typeface="Times New Roman" panose="02020603050405020304" pitchFamily="18" charset="0"/>
                <a:ea typeface="Times New Roman" panose="02020603050405020304" pitchFamily="18" charset="0"/>
              </a:rPr>
              <a:t>S</a:t>
            </a:r>
            <a:r>
              <a:rPr lang="en-GB" dirty="0">
                <a:latin typeface="Times New Roman" panose="02020603050405020304" pitchFamily="18" charset="0"/>
                <a:ea typeface="Times New Roman" panose="02020603050405020304" pitchFamily="18" charset="0"/>
              </a:rPr>
              <a:t>pan entry box type 5.</a:t>
            </a:r>
          </a:p>
          <a:p>
            <a:pPr marL="342900" lvl="0" indent="-342900" algn="just" hangingPunct="0">
              <a:spcBef>
                <a:spcPts val="0"/>
              </a:spcBef>
              <a:spcAft>
                <a:spcPts val="0"/>
              </a:spcAft>
              <a:buFont typeface="Symbol" panose="05050102010706020507" pitchFamily="18" charset="2"/>
              <a:buChar char=""/>
            </a:pPr>
            <a:r>
              <a:rPr lang="en-GB" dirty="0">
                <a:latin typeface="Times New Roman" panose="02020603050405020304" pitchFamily="18" charset="0"/>
                <a:ea typeface="Times New Roman" panose="02020603050405020304" pitchFamily="18" charset="0"/>
              </a:rPr>
              <a:t>Click on Change.</a:t>
            </a:r>
          </a:p>
          <a:p>
            <a:pPr marL="342900" lvl="0" indent="-342900" algn="just" hangingPunct="0">
              <a:spcBef>
                <a:spcPts val="0"/>
              </a:spcBef>
              <a:spcAft>
                <a:spcPts val="0"/>
              </a:spcAft>
              <a:buFont typeface="Symbol" panose="05050102010706020507" pitchFamily="18" charset="2"/>
              <a:buChar char=""/>
            </a:pPr>
            <a:endParaRPr lang="en-GB" sz="1800" dirty="0">
              <a:effectLst/>
              <a:latin typeface="Times New Roman" panose="02020603050405020304" pitchFamily="18" charset="0"/>
              <a:ea typeface="Times New Roman" panose="02020603050405020304" pitchFamily="18" charset="0"/>
            </a:endParaRPr>
          </a:p>
        </p:txBody>
      </p:sp>
      <p:pic>
        <p:nvPicPr>
          <p:cNvPr id="7" name="Picture 6">
            <a:extLst>
              <a:ext uri="{FF2B5EF4-FFF2-40B4-BE49-F238E27FC236}">
                <a16:creationId xmlns:a16="http://schemas.microsoft.com/office/drawing/2014/main" id="{02395C4B-6B12-4C35-974D-9FAFEAA19350}"/>
              </a:ext>
            </a:extLst>
          </p:cNvPr>
          <p:cNvPicPr>
            <a:picLocks noChangeAspect="1"/>
          </p:cNvPicPr>
          <p:nvPr/>
        </p:nvPicPr>
        <p:blipFill>
          <a:blip r:embed="rId2"/>
          <a:stretch>
            <a:fillRect/>
          </a:stretch>
        </p:blipFill>
        <p:spPr>
          <a:xfrm>
            <a:off x="3658232" y="1419519"/>
            <a:ext cx="5057143" cy="4114286"/>
          </a:xfrm>
          <a:prstGeom prst="rect">
            <a:avLst/>
          </a:prstGeom>
        </p:spPr>
      </p:pic>
    </p:spTree>
    <p:extLst>
      <p:ext uri="{BB962C8B-B14F-4D97-AF65-F5344CB8AC3E}">
        <p14:creationId xmlns:p14="http://schemas.microsoft.com/office/powerpoint/2010/main" val="31423375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AE12-545F-409D-9A58-1B2EE5024F68}"/>
              </a:ext>
            </a:extLst>
          </p:cNvPr>
          <p:cNvSpPr>
            <a:spLocks noGrp="1"/>
          </p:cNvSpPr>
          <p:nvPr>
            <p:ph type="ctrTitle"/>
          </p:nvPr>
        </p:nvSpPr>
        <p:spPr>
          <a:xfrm>
            <a:off x="500034" y="285728"/>
            <a:ext cx="8248430" cy="714380"/>
          </a:xfrm>
        </p:spPr>
        <p:txBody>
          <a:bodyPr/>
          <a:lstStyle/>
          <a:p>
            <a:r>
              <a:rPr lang="en-GB" sz="2800" dirty="0"/>
              <a:t>Example 11.3 – SPSS solutions (5/5)</a:t>
            </a:r>
          </a:p>
        </p:txBody>
      </p:sp>
      <p:sp>
        <p:nvSpPr>
          <p:cNvPr id="3" name="Slide Number Placeholder 2">
            <a:extLst>
              <a:ext uri="{FF2B5EF4-FFF2-40B4-BE49-F238E27FC236}">
                <a16:creationId xmlns:a16="http://schemas.microsoft.com/office/drawing/2014/main" id="{11EBEBE6-E2EB-4536-BC79-C9327DF638D9}"/>
              </a:ext>
            </a:extLst>
          </p:cNvPr>
          <p:cNvSpPr>
            <a:spLocks noGrp="1"/>
          </p:cNvSpPr>
          <p:nvPr>
            <p:ph type="sldNum" sz="quarter" idx="10"/>
          </p:nvPr>
        </p:nvSpPr>
        <p:spPr/>
        <p:txBody>
          <a:bodyPr/>
          <a:lstStyle/>
          <a:p>
            <a:pPr>
              <a:defRPr/>
            </a:pPr>
            <a:fld id="{8ED7645F-28E9-43F5-8DE8-F26D6BFC7DBB}" type="slidenum">
              <a:rPr lang="en-GB" smtClean="0"/>
              <a:pPr>
                <a:defRPr/>
              </a:pPr>
              <a:t>36</a:t>
            </a:fld>
            <a:endParaRPr lang="en-GB" dirty="0"/>
          </a:p>
        </p:txBody>
      </p:sp>
      <p:sp>
        <p:nvSpPr>
          <p:cNvPr id="4" name="Footer Placeholder 3">
            <a:extLst>
              <a:ext uri="{FF2B5EF4-FFF2-40B4-BE49-F238E27FC236}">
                <a16:creationId xmlns:a16="http://schemas.microsoft.com/office/drawing/2014/main" id="{B674B4DC-5904-460E-9FEB-DF1461EC2BB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B9F1D11C-CC27-4A35-808B-7DE1E589D789}"/>
              </a:ext>
            </a:extLst>
          </p:cNvPr>
          <p:cNvSpPr/>
          <p:nvPr/>
        </p:nvSpPr>
        <p:spPr>
          <a:xfrm>
            <a:off x="500034" y="1268760"/>
            <a:ext cx="3783934" cy="1477328"/>
          </a:xfrm>
          <a:prstGeom prst="rect">
            <a:avLst/>
          </a:prstGeom>
        </p:spPr>
        <p:txBody>
          <a:bodyPr wrap="square">
            <a:spAutoFit/>
          </a:bodyPr>
          <a:lstStyle/>
          <a:p>
            <a:r>
              <a:rPr lang="en-GB" dirty="0"/>
              <a:t>This creates a new series, where Series_1 represents the 5-point prior moving average.</a:t>
            </a:r>
          </a:p>
          <a:p>
            <a:endParaRPr lang="en-GB" dirty="0"/>
          </a:p>
          <a:p>
            <a:r>
              <a:rPr lang="en-GB" dirty="0"/>
              <a:t>Rows 9 – 49 hidden</a:t>
            </a:r>
          </a:p>
        </p:txBody>
      </p:sp>
      <p:pic>
        <p:nvPicPr>
          <p:cNvPr id="10" name="Picture 9">
            <a:extLst>
              <a:ext uri="{FF2B5EF4-FFF2-40B4-BE49-F238E27FC236}">
                <a16:creationId xmlns:a16="http://schemas.microsoft.com/office/drawing/2014/main" id="{D4B1441A-7DEE-4BF4-8BCB-FC3BDBAD03DE}"/>
              </a:ext>
            </a:extLst>
          </p:cNvPr>
          <p:cNvPicPr>
            <a:picLocks noChangeAspect="1"/>
          </p:cNvPicPr>
          <p:nvPr/>
        </p:nvPicPr>
        <p:blipFill>
          <a:blip r:embed="rId2"/>
          <a:stretch>
            <a:fillRect/>
          </a:stretch>
        </p:blipFill>
        <p:spPr>
          <a:xfrm>
            <a:off x="4395335" y="1341867"/>
            <a:ext cx="4320000" cy="1627119"/>
          </a:xfrm>
          <a:prstGeom prst="rect">
            <a:avLst/>
          </a:prstGeom>
        </p:spPr>
      </p:pic>
      <p:pic>
        <p:nvPicPr>
          <p:cNvPr id="11" name="Picture 10">
            <a:extLst>
              <a:ext uri="{FF2B5EF4-FFF2-40B4-BE49-F238E27FC236}">
                <a16:creationId xmlns:a16="http://schemas.microsoft.com/office/drawing/2014/main" id="{24DEA75D-F450-44D6-8BCF-E51354DA9EEB}"/>
              </a:ext>
            </a:extLst>
          </p:cNvPr>
          <p:cNvPicPr>
            <a:picLocks noChangeAspect="1"/>
          </p:cNvPicPr>
          <p:nvPr/>
        </p:nvPicPr>
        <p:blipFill>
          <a:blip r:embed="rId3"/>
          <a:stretch>
            <a:fillRect/>
          </a:stretch>
        </p:blipFill>
        <p:spPr>
          <a:xfrm>
            <a:off x="4363319" y="3140968"/>
            <a:ext cx="4320000" cy="1830508"/>
          </a:xfrm>
          <a:prstGeom prst="rect">
            <a:avLst/>
          </a:prstGeom>
        </p:spPr>
      </p:pic>
      <p:sp>
        <p:nvSpPr>
          <p:cNvPr id="12" name="Rectangle 11">
            <a:extLst>
              <a:ext uri="{FF2B5EF4-FFF2-40B4-BE49-F238E27FC236}">
                <a16:creationId xmlns:a16="http://schemas.microsoft.com/office/drawing/2014/main" id="{F1D0A3A7-605B-4CD1-A74A-AFEFE3EDCEB7}"/>
              </a:ext>
            </a:extLst>
          </p:cNvPr>
          <p:cNvSpPr/>
          <p:nvPr/>
        </p:nvSpPr>
        <p:spPr>
          <a:xfrm>
            <a:off x="482425" y="3140968"/>
            <a:ext cx="3711926" cy="1815882"/>
          </a:xfrm>
          <a:prstGeom prst="rect">
            <a:avLst/>
          </a:prstGeom>
          <a:solidFill>
            <a:schemeClr val="accent3">
              <a:lumMod val="20000"/>
              <a:lumOff val="80000"/>
            </a:schemeClr>
          </a:solidFill>
        </p:spPr>
        <p:txBody>
          <a:bodyPr wrap="square">
            <a:spAutoFit/>
          </a:bodyPr>
          <a:lstStyle/>
          <a:p>
            <a:pPr marL="0" marR="0">
              <a:spcBef>
                <a:spcPts val="0"/>
              </a:spcBef>
              <a:spcAft>
                <a:spcPts val="0"/>
              </a:spcAft>
            </a:pPr>
            <a:r>
              <a:rPr lang="en-GB" sz="1600" dirty="0">
                <a:latin typeface="Times New Roman" panose="02020603050405020304" pitchFamily="18" charset="0"/>
                <a:ea typeface="Times New Roman" panose="02020603050405020304" pitchFamily="18" charset="0"/>
              </a:rPr>
              <a:t>Centered moving average</a:t>
            </a:r>
          </a:p>
          <a:p>
            <a:pPr marL="0" marR="0">
              <a:spcBef>
                <a:spcPts val="0"/>
              </a:spcBef>
              <a:spcAft>
                <a:spcPts val="0"/>
              </a:spcAft>
            </a:pPr>
            <a:r>
              <a:rPr lang="en-GB" sz="1600" dirty="0">
                <a:latin typeface="Times New Roman" panose="02020603050405020304" pitchFamily="18" charset="0"/>
                <a:ea typeface="Times New Roman" panose="02020603050405020304" pitchFamily="18" charset="0"/>
              </a:rPr>
              <a:t>If we have a centered moving average, then we shift down the 5MA series by 3 moving average observations. </a:t>
            </a:r>
          </a:p>
          <a:p>
            <a:pPr marL="0" marR="0">
              <a:spcBef>
                <a:spcPts val="0"/>
              </a:spcBef>
              <a:spcAft>
                <a:spcPts val="0"/>
              </a:spcAft>
            </a:pPr>
            <a:endParaRPr lang="en-GB" sz="1600" dirty="0">
              <a:latin typeface="Times New Roman" panose="02020603050405020304" pitchFamily="18" charset="0"/>
              <a:ea typeface="Times New Roman" panose="02020603050405020304" pitchFamily="18" charset="0"/>
            </a:endParaRPr>
          </a:p>
          <a:p>
            <a:pPr marL="0" marR="0">
              <a:spcBef>
                <a:spcPts val="0"/>
              </a:spcBef>
              <a:spcAft>
                <a:spcPts val="0"/>
              </a:spcAft>
            </a:pPr>
            <a:r>
              <a:rPr lang="en-GB" sz="1600" dirty="0">
                <a:solidFill>
                  <a:schemeClr val="accent6">
                    <a:lumMod val="75000"/>
                  </a:schemeClr>
                </a:solidFill>
                <a:latin typeface="Times New Roman" panose="02020603050405020304" pitchFamily="18" charset="0"/>
                <a:ea typeface="Times New Roman" panose="02020603050405020304" pitchFamily="18" charset="0"/>
              </a:rPr>
              <a:t>For example, forecast at t = 8 is 18.36 and the forecast at t = 58 is 12.12.</a:t>
            </a:r>
            <a:endParaRPr lang="en-GB" sz="1600" dirty="0">
              <a:solidFill>
                <a:schemeClr val="accent6">
                  <a:lumMod val="75000"/>
                </a:schemeClr>
              </a:solidFill>
            </a:endParaRPr>
          </a:p>
        </p:txBody>
      </p:sp>
      <p:sp>
        <p:nvSpPr>
          <p:cNvPr id="13" name="Rectangle 12">
            <a:extLst>
              <a:ext uri="{FF2B5EF4-FFF2-40B4-BE49-F238E27FC236}">
                <a16:creationId xmlns:a16="http://schemas.microsoft.com/office/drawing/2014/main" id="{CD2C2C6E-51C2-4CB5-AFE2-F744B7BF3A22}"/>
              </a:ext>
            </a:extLst>
          </p:cNvPr>
          <p:cNvSpPr/>
          <p:nvPr/>
        </p:nvSpPr>
        <p:spPr>
          <a:xfrm>
            <a:off x="4283968" y="5109846"/>
            <a:ext cx="4572000" cy="646331"/>
          </a:xfrm>
          <a:prstGeom prst="rect">
            <a:avLst/>
          </a:prstGeom>
        </p:spPr>
        <p:txBody>
          <a:bodyPr>
            <a:spAutoFit/>
          </a:bodyPr>
          <a:lstStyle/>
          <a:p>
            <a:r>
              <a:rPr lang="en-GB" dirty="0">
                <a:latin typeface="Times New Roman" panose="02020603050405020304" pitchFamily="18" charset="0"/>
                <a:ea typeface="Times New Roman" panose="02020603050405020304" pitchFamily="18" charset="0"/>
              </a:rPr>
              <a:t>Please note that SPSS does not provide the forecast for t = 59.</a:t>
            </a:r>
            <a:endParaRPr lang="en-GB" dirty="0"/>
          </a:p>
        </p:txBody>
      </p:sp>
    </p:spTree>
    <p:extLst>
      <p:ext uri="{BB962C8B-B14F-4D97-AF65-F5344CB8AC3E}">
        <p14:creationId xmlns:p14="http://schemas.microsoft.com/office/powerpoint/2010/main" val="32483107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Mid-range forecasting with moving averages (1/3)</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37</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F12AC5F8-E314-44FA-9A04-32B614AF19E1}"/>
                  </a:ext>
                </a:extLst>
              </p:cNvPr>
              <p:cNvSpPr/>
              <p:nvPr/>
            </p:nvSpPr>
            <p:spPr>
              <a:xfrm>
                <a:off x="500034" y="1268760"/>
                <a:ext cx="8176422" cy="2031325"/>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If we need to extend our forecasts just beyond the immediate next forecast, for example, to the following 2-6 observations, then we are effectively aiming to produce mid-range, or mid-term forecasts. This implies that we will need to modify our simple moving average formula. In order to use moving averages as </a:t>
                </a:r>
                <a:r>
                  <a:rPr lang="en-GB"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mid-term forecasts</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we need to introduce one more concept, and that is the concept of double moving averages. We will change the notation just a bit. </a:t>
                </a:r>
                <a:r>
                  <a:rPr lang="en-GB"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Simple</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(or single) moving averages will be called </a:t>
                </a:r>
                <a14:m>
                  <m:oMath xmlns:m="http://schemas.openxmlformats.org/officeDocument/2006/math">
                    <m:sSubSup>
                      <m:sSubSupPr>
                        <m:ctrlPr>
                          <a:rPr lang="en-GB" sz="1800" i="1" smtClean="0">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en-GB" sz="18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𝑀</m:t>
                        </m:r>
                      </m:e>
                      <m:sub>
                        <m:r>
                          <a:rPr lang="en-GB" sz="18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up>
                        <m:r>
                          <a:rPr lang="en-GB" sz="18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m:t>
                        </m:r>
                      </m:sup>
                    </m:sSubSup>
                  </m:oMath>
                </a14:m>
                <a:r>
                  <a:rPr lang="en-GB"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 or SMA</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GB"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double moving averages </a:t>
                </a:r>
                <a14:m>
                  <m:oMath xmlns:m="http://schemas.openxmlformats.org/officeDocument/2006/math">
                    <m:sSubSup>
                      <m:sSubSupPr>
                        <m:ctrlPr>
                          <a:rPr lang="en-GB" sz="18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en-GB" sz="1800" b="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𝑀</m:t>
                        </m:r>
                      </m:e>
                      <m:sub>
                        <m:r>
                          <a:rPr lang="en-GB" sz="1800" b="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𝑡</m:t>
                        </m:r>
                      </m:sub>
                      <m:sup>
                        <m:r>
                          <a:rPr lang="en-GB" sz="1800" b="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m:t>
                        </m:r>
                      </m:sup>
                    </m:sSubSup>
                  </m:oMath>
                </a14:m>
                <a:r>
                  <a:rPr lang="en-GB"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or DMA</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t>
                </a:r>
              </a:p>
            </p:txBody>
          </p:sp>
        </mc:Choice>
        <mc:Fallback xmlns="">
          <p:sp>
            <p:nvSpPr>
              <p:cNvPr id="5" name="Rectangle 4">
                <a:extLst>
                  <a:ext uri="{FF2B5EF4-FFF2-40B4-BE49-F238E27FC236}">
                    <a16:creationId xmlns:a16="http://schemas.microsoft.com/office/drawing/2014/main" id="{F12AC5F8-E314-44FA-9A04-32B614AF19E1}"/>
                  </a:ext>
                </a:extLst>
              </p:cNvPr>
              <p:cNvSpPr>
                <a:spLocks noRot="1" noChangeAspect="1" noMove="1" noResize="1" noEditPoints="1" noAdjustHandles="1" noChangeArrowheads="1" noChangeShapeType="1" noTextEdit="1"/>
              </p:cNvSpPr>
              <p:nvPr/>
            </p:nvSpPr>
            <p:spPr>
              <a:xfrm>
                <a:off x="500034" y="1268760"/>
                <a:ext cx="8176422" cy="2031325"/>
              </a:xfrm>
              <a:prstGeom prst="rect">
                <a:avLst/>
              </a:prstGeom>
              <a:blipFill>
                <a:blip r:embed="rId2"/>
                <a:stretch>
                  <a:fillRect l="-597" t="-1502" r="-671" b="-3904"/>
                </a:stretch>
              </a:blipFill>
            </p:spPr>
            <p:txBody>
              <a:bodyPr/>
              <a:lstStyle/>
              <a:p>
                <a:r>
                  <a:rPr lang="en-GB">
                    <a:noFill/>
                  </a:rPr>
                  <a:t> </a:t>
                </a:r>
              </a:p>
            </p:txBody>
          </p:sp>
        </mc:Fallback>
      </mc:AlternateContent>
      <p:sp>
        <p:nvSpPr>
          <p:cNvPr id="6" name="Rectangle 5">
            <a:extLst>
              <a:ext uri="{FF2B5EF4-FFF2-40B4-BE49-F238E27FC236}">
                <a16:creationId xmlns:a16="http://schemas.microsoft.com/office/drawing/2014/main" id="{6DEDE2C3-3E0B-4B87-8EB9-1C131F15E353}"/>
              </a:ext>
            </a:extLst>
          </p:cNvPr>
          <p:cNvSpPr/>
          <p:nvPr/>
        </p:nvSpPr>
        <p:spPr>
          <a:xfrm>
            <a:off x="507166" y="3429000"/>
            <a:ext cx="8169290"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 the same fashion as moving averages represent a ‘rolling’ average of the actual observations in the series, we could equally imagine a ‘rolling’ average of these moving averages, or, double moving averages. Single moving averages are defined by equation (11.1) and double moving averages are: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91E913E0-0C9F-44AD-A89F-13087560B505}"/>
              </a:ext>
            </a:extLst>
          </p:cNvPr>
          <p:cNvSpPr/>
          <p:nvPr/>
        </p:nvSpPr>
        <p:spPr>
          <a:xfrm>
            <a:off x="580462" y="5376805"/>
            <a:ext cx="6583825" cy="369332"/>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In other words, a moving average of the moving averages.</a:t>
            </a:r>
            <a:endParaRPr lang="en-GB" dirty="0"/>
          </a:p>
        </p:txBody>
      </p:sp>
      <p:pic>
        <p:nvPicPr>
          <p:cNvPr id="9" name="Picture 8">
            <a:extLst>
              <a:ext uri="{FF2B5EF4-FFF2-40B4-BE49-F238E27FC236}">
                <a16:creationId xmlns:a16="http://schemas.microsoft.com/office/drawing/2014/main" id="{7A39C7BE-421A-409E-88E4-B6C4D1C0E19A}"/>
              </a:ext>
            </a:extLst>
          </p:cNvPr>
          <p:cNvPicPr>
            <a:picLocks noChangeAspect="1"/>
          </p:cNvPicPr>
          <p:nvPr/>
        </p:nvPicPr>
        <p:blipFill>
          <a:blip r:embed="rId3"/>
          <a:stretch>
            <a:fillRect/>
          </a:stretch>
        </p:blipFill>
        <p:spPr>
          <a:xfrm>
            <a:off x="739671" y="4705221"/>
            <a:ext cx="7930226" cy="646331"/>
          </a:xfrm>
          <a:prstGeom prst="rect">
            <a:avLst/>
          </a:prstGeom>
        </p:spPr>
      </p:pic>
    </p:spTree>
    <p:extLst>
      <p:ext uri="{BB962C8B-B14F-4D97-AF65-F5344CB8AC3E}">
        <p14:creationId xmlns:p14="http://schemas.microsoft.com/office/powerpoint/2010/main" val="11324937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Mid-range forecasting with moving averages (2/3)</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38</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656F8698-D61C-48A2-B075-6FDF1B7788D7}"/>
              </a:ext>
            </a:extLst>
          </p:cNvPr>
          <p:cNvSpPr/>
          <p:nvPr/>
        </p:nvSpPr>
        <p:spPr>
          <a:xfrm>
            <a:off x="500034" y="1268760"/>
            <a:ext cx="8176422"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Using single and double moving averages, we can construct a dynamic intercept and a dynamic slope coefficient, which will move and fluctuate as the original time series moves. These two coefficients are calculated as follows: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274AF157-3D8A-4D6F-A2D3-D75E34EEE959}"/>
              </a:ext>
            </a:extLst>
          </p:cNvPr>
          <p:cNvSpPr/>
          <p:nvPr/>
        </p:nvSpPr>
        <p:spPr>
          <a:xfrm>
            <a:off x="461660" y="3778949"/>
            <a:ext cx="8358812"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Where </a:t>
            </a:r>
            <a:r>
              <a:rPr lang="en-GB" i="1" dirty="0">
                <a:latin typeface="Calibri" panose="020F0502020204030204" pitchFamily="34" charset="0"/>
                <a:ea typeface="Times New Roman" panose="02020603050405020304" pitchFamily="18" charset="0"/>
                <a:cs typeface="Times New Roman" panose="02020603050405020304" pitchFamily="18" charset="0"/>
              </a:rPr>
              <a:t>N</a:t>
            </a:r>
            <a:r>
              <a:rPr lang="en-GB" dirty="0">
                <a:latin typeface="Calibri" panose="020F0502020204030204" pitchFamily="34" charset="0"/>
                <a:ea typeface="Times New Roman" panose="02020603050405020304" pitchFamily="18" charset="0"/>
                <a:cs typeface="Times New Roman" panose="02020603050405020304" pitchFamily="18" charset="0"/>
              </a:rPr>
              <a:t> in the denominator is the number of moving averages in the interval. These two coefficients enable us to calculate forecasts that dynamically change as the time series changes. The formula is: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7746D9B6-AE13-4013-9A24-6343A0459634}"/>
              </a:ext>
            </a:extLst>
          </p:cNvPr>
          <p:cNvPicPr>
            <a:picLocks noChangeAspect="1"/>
          </p:cNvPicPr>
          <p:nvPr/>
        </p:nvPicPr>
        <p:blipFill>
          <a:blip r:embed="rId2"/>
          <a:stretch>
            <a:fillRect/>
          </a:stretch>
        </p:blipFill>
        <p:spPr>
          <a:xfrm>
            <a:off x="600959" y="2361654"/>
            <a:ext cx="7942082" cy="1031439"/>
          </a:xfrm>
          <a:prstGeom prst="rect">
            <a:avLst/>
          </a:prstGeom>
        </p:spPr>
      </p:pic>
      <p:pic>
        <p:nvPicPr>
          <p:cNvPr id="10" name="Picture 9">
            <a:extLst>
              <a:ext uri="{FF2B5EF4-FFF2-40B4-BE49-F238E27FC236}">
                <a16:creationId xmlns:a16="http://schemas.microsoft.com/office/drawing/2014/main" id="{36699ACE-CB4D-43D5-9EFB-8DBBDAD1A0B4}"/>
              </a:ext>
            </a:extLst>
          </p:cNvPr>
          <p:cNvPicPr>
            <a:picLocks noChangeAspect="1"/>
          </p:cNvPicPr>
          <p:nvPr/>
        </p:nvPicPr>
        <p:blipFill>
          <a:blip r:embed="rId3"/>
          <a:stretch>
            <a:fillRect/>
          </a:stretch>
        </p:blipFill>
        <p:spPr>
          <a:xfrm>
            <a:off x="714926" y="5088135"/>
            <a:ext cx="7961530" cy="426167"/>
          </a:xfrm>
          <a:prstGeom prst="rect">
            <a:avLst/>
          </a:prstGeom>
        </p:spPr>
      </p:pic>
    </p:spTree>
    <p:extLst>
      <p:ext uri="{BB962C8B-B14F-4D97-AF65-F5344CB8AC3E}">
        <p14:creationId xmlns:p14="http://schemas.microsoft.com/office/powerpoint/2010/main" val="30862124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Mid-range forecasting with moving averages (3/3)</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39</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4E63D0BE-9A04-4EBE-AA96-220BEF65DEB8}"/>
              </a:ext>
            </a:extLst>
          </p:cNvPr>
          <p:cNvSpPr/>
          <p:nvPr/>
        </p:nvSpPr>
        <p:spPr>
          <a:xfrm>
            <a:off x="500034" y="1227824"/>
            <a:ext cx="8176422" cy="738664"/>
          </a:xfrm>
          <a:prstGeom prst="rect">
            <a:avLst/>
          </a:prstGeom>
        </p:spPr>
        <p:txBody>
          <a:bodyPr wrap="square">
            <a:spAutoFit/>
          </a:bodyPr>
          <a:lstStyle/>
          <a:p>
            <a:pPr marL="0" marR="0" algn="just" hangingPunct="0">
              <a:spcBef>
                <a:spcPts val="0"/>
              </a:spcBef>
              <a:spcAft>
                <a:spcPts val="0"/>
              </a:spcAft>
            </a:pPr>
            <a:r>
              <a:rPr lang="en-GB" sz="1400" dirty="0">
                <a:latin typeface="Calibri" panose="020F0502020204030204" pitchFamily="34" charset="0"/>
                <a:ea typeface="Times New Roman" panose="02020603050405020304" pitchFamily="18" charset="0"/>
                <a:cs typeface="Times New Roman" panose="02020603050405020304" pitchFamily="18" charset="0"/>
              </a:rPr>
              <a:t>The equation (11.8) will produce forecasts just one period ahead. We said that we were looking for a method that can forecast further into the future. Well, the answer is now very simple. If we need to extend forecasts </a:t>
            </a:r>
            <a:r>
              <a:rPr lang="en-GB" sz="1400" i="1" dirty="0">
                <a:latin typeface="Calibri" panose="020F0502020204030204" pitchFamily="34" charset="0"/>
                <a:ea typeface="Times New Roman" panose="02020603050405020304" pitchFamily="18" charset="0"/>
                <a:cs typeface="Times New Roman" panose="02020603050405020304" pitchFamily="18" charset="0"/>
              </a:rPr>
              <a:t>m</a:t>
            </a:r>
            <a:r>
              <a:rPr lang="en-GB" sz="1400" dirty="0">
                <a:latin typeface="Calibri" panose="020F0502020204030204" pitchFamily="34" charset="0"/>
                <a:ea typeface="Times New Roman" panose="02020603050405020304" pitchFamily="18" charset="0"/>
                <a:cs typeface="Times New Roman" panose="02020603050405020304" pitchFamily="18" charset="0"/>
              </a:rPr>
              <a:t> periods into the future, then the equation for double moving average (DMA) forecasts becomes:</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68773AEF-F735-441F-91BA-ABDF0E2551A4}"/>
              </a:ext>
            </a:extLst>
          </p:cNvPr>
          <p:cNvSpPr/>
          <p:nvPr/>
        </p:nvSpPr>
        <p:spPr>
          <a:xfrm>
            <a:off x="3419872" y="2388497"/>
            <a:ext cx="4608512" cy="307777"/>
          </a:xfrm>
          <a:prstGeom prst="rect">
            <a:avLst/>
          </a:prstGeom>
        </p:spPr>
        <p:txBody>
          <a:bodyPr wrap="square">
            <a:spAutoFit/>
          </a:bodyPr>
          <a:lstStyle/>
          <a:p>
            <a:pPr marL="0" marR="0" algn="just" hangingPunct="0">
              <a:spcBef>
                <a:spcPts val="0"/>
              </a:spcBef>
              <a:spcAft>
                <a:spcPts val="0"/>
              </a:spcAft>
            </a:pPr>
            <a:r>
              <a:rPr lang="en-GB" sz="1400" dirty="0">
                <a:latin typeface="Calibri" panose="020F0502020204030204" pitchFamily="34" charset="0"/>
                <a:ea typeface="Times New Roman" panose="02020603050405020304" pitchFamily="18" charset="0"/>
                <a:cs typeface="Times New Roman" panose="02020603050405020304" pitchFamily="18" charset="0"/>
              </a:rPr>
              <a:t>Where </a:t>
            </a:r>
            <a:r>
              <a:rPr lang="en-GB" sz="1400" i="1" dirty="0">
                <a:latin typeface="Calibri" panose="020F0502020204030204" pitchFamily="34" charset="0"/>
                <a:ea typeface="Times New Roman" panose="02020603050405020304" pitchFamily="18" charset="0"/>
                <a:cs typeface="Times New Roman" panose="02020603050405020304" pitchFamily="18" charset="0"/>
              </a:rPr>
              <a:t>m</a:t>
            </a:r>
            <a:r>
              <a:rPr lang="en-GB" sz="1400" dirty="0">
                <a:latin typeface="Calibri" panose="020F0502020204030204" pitchFamily="34" charset="0"/>
                <a:ea typeface="Times New Roman" panose="02020603050405020304" pitchFamily="18" charset="0"/>
                <a:cs typeface="Times New Roman" panose="02020603050405020304" pitchFamily="18" charset="0"/>
              </a:rPr>
              <a:t> is the number of future periods (1, 2, 3, ..., </a:t>
            </a:r>
            <a:r>
              <a:rPr lang="en-GB" sz="1400" i="1" dirty="0">
                <a:latin typeface="Calibri" panose="020F0502020204030204" pitchFamily="34" charset="0"/>
                <a:ea typeface="Times New Roman" panose="02020603050405020304" pitchFamily="18" charset="0"/>
                <a:cs typeface="Times New Roman" panose="02020603050405020304" pitchFamily="18" charset="0"/>
              </a:rPr>
              <a:t>m</a:t>
            </a:r>
            <a:r>
              <a:rPr lang="en-GB" sz="1400" dirty="0">
                <a:latin typeface="Calibri" panose="020F0502020204030204" pitchFamily="34" charset="0"/>
                <a:ea typeface="Times New Roman" panose="02020603050405020304" pitchFamily="18" charset="0"/>
                <a:cs typeface="Times New Roman" panose="02020603050405020304" pitchFamily="18" charset="0"/>
              </a:rPr>
              <a:t>).</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F425B89-91AA-4AFA-B45E-D74DFB98F6A5}"/>
              </a:ext>
            </a:extLst>
          </p:cNvPr>
          <p:cNvSpPr/>
          <p:nvPr/>
        </p:nvSpPr>
        <p:spPr>
          <a:xfrm>
            <a:off x="500034" y="2670159"/>
            <a:ext cx="8248430" cy="317009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E</a:t>
            </a:r>
            <a:r>
              <a:rPr lang="en-GB" sz="1400" dirty="0">
                <a:latin typeface="Calibri" panose="020F0502020204030204" pitchFamily="34" charset="0"/>
                <a:ea typeface="Times New Roman" panose="02020603050405020304" pitchFamily="18" charset="0"/>
                <a:cs typeface="Times New Roman" panose="02020603050405020304" pitchFamily="18" charset="0"/>
              </a:rPr>
              <a:t>quation (11.9) looks identical as a simple regression equation or a simple trend extrapolation. </a:t>
            </a:r>
            <a:r>
              <a:rPr lang="en-GB" sz="1400"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However, there are two major differences:</a:t>
            </a:r>
          </a:p>
          <a:p>
            <a:pPr marL="0" marR="0" algn="just" hangingPunct="0">
              <a:spcBef>
                <a:spcPts val="0"/>
              </a:spcBef>
              <a:spcAft>
                <a:spcPts val="0"/>
              </a:spcAft>
            </a:pP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342900" marR="0" indent="-342900" algn="just" hangingPunct="0">
              <a:spcBef>
                <a:spcPts val="0"/>
              </a:spcBef>
              <a:spcAft>
                <a:spcPts val="0"/>
              </a:spcAft>
              <a:buFont typeface="+mj-lt"/>
              <a:buAutoNum type="arabicPeriod"/>
            </a:pPr>
            <a:r>
              <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Both simple regression and simple trend extrapolation use the fixed value of </a:t>
            </a:r>
            <a:r>
              <a:rPr lang="en-GB" sz="1400"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a:t>
            </a:r>
            <a:r>
              <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and </a:t>
            </a:r>
            <a:r>
              <a:rPr lang="en-GB" sz="1400"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b</a:t>
            </a:r>
            <a:r>
              <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With double moving averages (DMA) equation, the coefficients </a:t>
            </a:r>
            <a:r>
              <a:rPr lang="en-GB" sz="1400"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a:t>
            </a:r>
            <a:r>
              <a:rPr lang="en-GB" sz="1400" i="1" baseline="-25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a:t>
            </a:r>
            <a:r>
              <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and </a:t>
            </a:r>
            <a:r>
              <a:rPr lang="en-GB" sz="1400" i="1" dirty="0" err="1">
                <a:solidFill>
                  <a:srgbClr val="FF0000"/>
                </a:solidFill>
                <a:latin typeface="Calibri" panose="020F0502020204030204" pitchFamily="34" charset="0"/>
                <a:ea typeface="Times New Roman" panose="02020603050405020304" pitchFamily="18" charset="0"/>
                <a:cs typeface="Times New Roman" panose="02020603050405020304" pitchFamily="18" charset="0"/>
              </a:rPr>
              <a:t>b</a:t>
            </a:r>
            <a:r>
              <a:rPr lang="en-GB" sz="1400" i="1" baseline="-25000" dirty="0" err="1">
                <a:solidFill>
                  <a:srgbClr val="FF0000"/>
                </a:solidFill>
                <a:latin typeface="Calibri" panose="020F0502020204030204" pitchFamily="34" charset="0"/>
                <a:ea typeface="Times New Roman" panose="02020603050405020304" pitchFamily="18" charset="0"/>
                <a:cs typeface="Times New Roman" panose="02020603050405020304" pitchFamily="18" charset="0"/>
              </a:rPr>
              <a:t>t</a:t>
            </a:r>
            <a:r>
              <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are dynamic and they change from period to period.</a:t>
            </a:r>
            <a:r>
              <a:rPr lang="en-GB" sz="1400" dirty="0">
                <a:latin typeface="Calibri" panose="020F0502020204030204" pitchFamily="34" charset="0"/>
                <a:ea typeface="Times New Roman" panose="02020603050405020304" pitchFamily="18" charset="0"/>
                <a:cs typeface="Times New Roman" panose="02020603050405020304" pitchFamily="18" charset="0"/>
              </a:rPr>
              <a:t> </a:t>
            </a:r>
          </a:p>
          <a:p>
            <a:pPr marL="342900" marR="0" indent="-342900" algn="just" hangingPunct="0">
              <a:spcBef>
                <a:spcPts val="0"/>
              </a:spcBef>
              <a:spcAft>
                <a:spcPts val="0"/>
              </a:spcAft>
              <a:buFont typeface="+mj-lt"/>
              <a:buAutoNum type="arabicPeriod"/>
            </a:pP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L="342900" marR="0" indent="-342900" algn="just" hangingPunct="0">
              <a:spcBef>
                <a:spcPts val="0"/>
              </a:spcBef>
              <a:spcAft>
                <a:spcPts val="0"/>
              </a:spcAft>
              <a:buFont typeface="+mj-lt"/>
              <a:buAutoNum type="arabicPeriod"/>
            </a:pPr>
            <a:r>
              <a:rPr lang="en-GB" sz="14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The second difference, a simple trend extrapolation had a variable </a:t>
            </a:r>
            <a:r>
              <a:rPr lang="en-GB" sz="1400" i="1"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x</a:t>
            </a:r>
            <a:r>
              <a:rPr lang="en-GB" sz="14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 which represented time periods, starting from 1 and proceeding as consecutive numbers until the end of the time series. </a:t>
            </a:r>
          </a:p>
          <a:p>
            <a:pPr marR="0" algn="just" hangingPunct="0">
              <a:spcBef>
                <a:spcPts val="0"/>
              </a:spcBef>
              <a:spcAft>
                <a:spcPts val="0"/>
              </a:spcAft>
            </a:pPr>
            <a:endParaRPr lang="en-GB" sz="1400"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sz="1400" dirty="0">
                <a:latin typeface="Calibri" panose="020F0502020204030204" pitchFamily="34" charset="0"/>
                <a:ea typeface="Times New Roman" panose="02020603050405020304" pitchFamily="18" charset="0"/>
                <a:cs typeface="Times New Roman" panose="02020603050405020304" pitchFamily="18" charset="0"/>
              </a:rPr>
              <a:t>The forecasts were the continuation of the same number stream (if the time series has 20 observations, the value of </a:t>
            </a:r>
            <a:r>
              <a:rPr lang="en-GB" sz="1400" i="1" dirty="0">
                <a:latin typeface="Calibri" panose="020F0502020204030204" pitchFamily="34" charset="0"/>
                <a:ea typeface="Times New Roman" panose="02020603050405020304" pitchFamily="18" charset="0"/>
                <a:cs typeface="Times New Roman" panose="02020603050405020304" pitchFamily="18" charset="0"/>
              </a:rPr>
              <a:t>x</a:t>
            </a:r>
            <a:r>
              <a:rPr lang="en-GB" sz="1400" dirty="0">
                <a:latin typeface="Calibri" panose="020F0502020204030204" pitchFamily="34" charset="0"/>
                <a:ea typeface="Times New Roman" panose="02020603050405020304" pitchFamily="18" charset="0"/>
                <a:cs typeface="Times New Roman" panose="02020603050405020304" pitchFamily="18" charset="0"/>
              </a:rPr>
              <a:t> for the future calculations is 21, 22, 23, …). </a:t>
            </a:r>
          </a:p>
          <a:p>
            <a:pPr marR="0" algn="just" hangingPunct="0">
              <a:spcBef>
                <a:spcPts val="0"/>
              </a:spcBef>
              <a:spcAft>
                <a:spcPts val="0"/>
              </a:spcAft>
            </a:pPr>
            <a:endPar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With DMA, the value of </a:t>
            </a:r>
            <a:r>
              <a:rPr lang="en-GB" sz="1400"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a:t>
            </a:r>
            <a:r>
              <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applies to the future periods, and </a:t>
            </a:r>
            <a:r>
              <a:rPr lang="en-GB" sz="1400"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a:t>
            </a:r>
            <a:r>
              <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always starts with 1 (the future values of </a:t>
            </a:r>
            <a:r>
              <a:rPr lang="en-GB" sz="1400"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a:t>
            </a:r>
            <a:r>
              <a:rPr lang="en-GB" sz="14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are: 1, 2, 3, …).</a:t>
            </a:r>
            <a:endParaRPr lang="en-GB" sz="1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1B96581A-C665-4A6F-B9EB-3D4C22475A8D}"/>
              </a:ext>
            </a:extLst>
          </p:cNvPr>
          <p:cNvPicPr>
            <a:picLocks noChangeAspect="1"/>
          </p:cNvPicPr>
          <p:nvPr/>
        </p:nvPicPr>
        <p:blipFill>
          <a:blip r:embed="rId2"/>
          <a:stretch>
            <a:fillRect/>
          </a:stretch>
        </p:blipFill>
        <p:spPr>
          <a:xfrm>
            <a:off x="604483" y="2030224"/>
            <a:ext cx="8364088" cy="408005"/>
          </a:xfrm>
          <a:prstGeom prst="rect">
            <a:avLst/>
          </a:prstGeom>
        </p:spPr>
      </p:pic>
    </p:spTree>
    <p:extLst>
      <p:ext uri="{BB962C8B-B14F-4D97-AF65-F5344CB8AC3E}">
        <p14:creationId xmlns:p14="http://schemas.microsoft.com/office/powerpoint/2010/main" val="3054789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56B6B-E291-482A-AA07-0C191FAFABB5}"/>
              </a:ext>
            </a:extLst>
          </p:cNvPr>
          <p:cNvSpPr>
            <a:spLocks noGrp="1"/>
          </p:cNvSpPr>
          <p:nvPr>
            <p:ph type="ctrTitle"/>
          </p:nvPr>
        </p:nvSpPr>
        <p:spPr>
          <a:xfrm>
            <a:off x="500034" y="285728"/>
            <a:ext cx="8176422" cy="714380"/>
          </a:xfrm>
          <a:solidFill>
            <a:schemeClr val="accent2">
              <a:lumMod val="20000"/>
              <a:lumOff val="80000"/>
            </a:schemeClr>
          </a:solidFill>
        </p:spPr>
        <p:txBody>
          <a:bodyPr/>
          <a:lstStyle/>
          <a:p>
            <a:r>
              <a:rPr lang="en-GB" dirty="0"/>
              <a:t>Part 1 Moving averages (1/2)</a:t>
            </a:r>
          </a:p>
        </p:txBody>
      </p:sp>
      <p:sp>
        <p:nvSpPr>
          <p:cNvPr id="3" name="Slide Number Placeholder 2">
            <a:extLst>
              <a:ext uri="{FF2B5EF4-FFF2-40B4-BE49-F238E27FC236}">
                <a16:creationId xmlns:a16="http://schemas.microsoft.com/office/drawing/2014/main" id="{A601F2F2-FBB5-4FA5-8C66-E5D45991C5C2}"/>
              </a:ext>
            </a:extLst>
          </p:cNvPr>
          <p:cNvSpPr>
            <a:spLocks noGrp="1"/>
          </p:cNvSpPr>
          <p:nvPr>
            <p:ph type="sldNum" sz="quarter" idx="10"/>
          </p:nvPr>
        </p:nvSpPr>
        <p:spPr/>
        <p:txBody>
          <a:bodyPr/>
          <a:lstStyle/>
          <a:p>
            <a:pPr>
              <a:defRPr/>
            </a:pPr>
            <a:fld id="{8ED7645F-28E9-43F5-8DE8-F26D6BFC7DBB}" type="slidenum">
              <a:rPr lang="en-GB" smtClean="0"/>
              <a:pPr>
                <a:defRPr/>
              </a:pPr>
              <a:t>4</a:t>
            </a:fld>
            <a:endParaRPr lang="en-GB" dirty="0"/>
          </a:p>
        </p:txBody>
      </p:sp>
      <p:sp>
        <p:nvSpPr>
          <p:cNvPr id="4" name="Footer Placeholder 3">
            <a:extLst>
              <a:ext uri="{FF2B5EF4-FFF2-40B4-BE49-F238E27FC236}">
                <a16:creationId xmlns:a16="http://schemas.microsoft.com/office/drawing/2014/main" id="{A304B097-F64E-425D-9027-7481E95D0EB7}"/>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36659601-8F3A-423A-91A4-C51CFCEBDA93}"/>
              </a:ext>
            </a:extLst>
          </p:cNvPr>
          <p:cNvSpPr/>
          <p:nvPr/>
        </p:nvSpPr>
        <p:spPr>
          <a:xfrm>
            <a:off x="500034" y="1196752"/>
            <a:ext cx="8176422" cy="341632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Short-term and medium-term forecasting techniques are all based around some sort of moving averages, or smoothed values where past errors play role in forecasting.</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One way or the other, both sets of techniques are essentially “smoothing” the original time series.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algn="ctr"/>
            <a:r>
              <a:rPr lang="en-GB"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What do we mean by this?</a:t>
            </a:r>
            <a:r>
              <a:rPr lang="en-GB" dirty="0">
                <a:latin typeface="Calibri" panose="020F0502020204030204" pitchFamily="34" charset="0"/>
                <a:ea typeface="Times New Roman" panose="02020603050405020304" pitchFamily="18" charset="0"/>
                <a:cs typeface="Times New Roman" panose="02020603050405020304" pitchFamily="18" charset="0"/>
              </a:rPr>
              <a:t>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We mean that the time series that is created by using one of these methods to fit the historical values, will in its appearance be smoother than the original time series. It will have fewer dramatic ups and downs and it will appear as if someone “ironed” the original time series.</a:t>
            </a:r>
            <a:endParaRPr lang="en-GB" dirty="0"/>
          </a:p>
        </p:txBody>
      </p:sp>
    </p:spTree>
    <p:extLst>
      <p:ext uri="{BB962C8B-B14F-4D97-AF65-F5344CB8AC3E}">
        <p14:creationId xmlns:p14="http://schemas.microsoft.com/office/powerpoint/2010/main" val="14959127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Example 11.4 (1/4)</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40</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60A2456A-0A88-4296-88A1-8C1EBEC02D80}"/>
              </a:ext>
            </a:extLst>
          </p:cNvPr>
          <p:cNvSpPr/>
          <p:nvPr/>
        </p:nvSpPr>
        <p:spPr>
          <a:xfrm>
            <a:off x="611560" y="1268760"/>
            <a:ext cx="1944216" cy="3693319"/>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We’ll use the same data as in Example 11.3.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Figure 11.27 summarises the whole procedure (as before rows 15 = 55 are hidden).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We are using 5-period moving averages.</a:t>
            </a:r>
            <a:endParaRPr lang="en-GB" dirty="0"/>
          </a:p>
        </p:txBody>
      </p:sp>
      <p:pic>
        <p:nvPicPr>
          <p:cNvPr id="7" name="Picture 6">
            <a:extLst>
              <a:ext uri="{FF2B5EF4-FFF2-40B4-BE49-F238E27FC236}">
                <a16:creationId xmlns:a16="http://schemas.microsoft.com/office/drawing/2014/main" id="{E45DE75D-4FC4-4A6F-8C96-6EAC743E511A}"/>
              </a:ext>
            </a:extLst>
          </p:cNvPr>
          <p:cNvPicPr/>
          <p:nvPr/>
        </p:nvPicPr>
        <p:blipFill>
          <a:blip r:embed="rId2"/>
          <a:stretch>
            <a:fillRect/>
          </a:stretch>
        </p:blipFill>
        <p:spPr>
          <a:xfrm>
            <a:off x="2843808" y="1312336"/>
            <a:ext cx="5688632" cy="4564936"/>
          </a:xfrm>
          <a:prstGeom prst="rect">
            <a:avLst/>
          </a:prstGeom>
        </p:spPr>
      </p:pic>
    </p:spTree>
    <p:extLst>
      <p:ext uri="{BB962C8B-B14F-4D97-AF65-F5344CB8AC3E}">
        <p14:creationId xmlns:p14="http://schemas.microsoft.com/office/powerpoint/2010/main" val="3279483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Example 11.4 (2/4)</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41</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66862190-AFDC-41CF-AA3D-F89B3509A7FB}"/>
              </a:ext>
            </a:extLst>
          </p:cNvPr>
          <p:cNvSpPr/>
          <p:nvPr/>
        </p:nvSpPr>
        <p:spPr>
          <a:xfrm>
            <a:off x="541865" y="1268760"/>
            <a:ext cx="3598088" cy="923330"/>
          </a:xfrm>
          <a:prstGeom prst="rect">
            <a:avLst/>
          </a:prstGeom>
          <a:solidFill>
            <a:schemeClr val="accent6">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To calculate the first two SMA for year 1964 and 1965, for example, we use equation (11.1):</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C4C689C7-05AA-4912-91C8-BC273B612861}"/>
              </a:ext>
            </a:extLst>
          </p:cNvPr>
          <p:cNvSpPr/>
          <p:nvPr/>
        </p:nvSpPr>
        <p:spPr>
          <a:xfrm>
            <a:off x="4572000" y="1268760"/>
            <a:ext cx="3550300" cy="646331"/>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DMAs for the same years are calculated using equation (11.5) as: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F7AB7FA4-C67F-45AE-BC45-59750E82299C}"/>
              </a:ext>
            </a:extLst>
          </p:cNvPr>
          <p:cNvPicPr>
            <a:picLocks noChangeAspect="1"/>
          </p:cNvPicPr>
          <p:nvPr/>
        </p:nvPicPr>
        <p:blipFill>
          <a:blip r:embed="rId2"/>
          <a:stretch>
            <a:fillRect/>
          </a:stretch>
        </p:blipFill>
        <p:spPr>
          <a:xfrm>
            <a:off x="573938" y="2631444"/>
            <a:ext cx="3429479" cy="1933845"/>
          </a:xfrm>
          <a:prstGeom prst="rect">
            <a:avLst/>
          </a:prstGeom>
        </p:spPr>
      </p:pic>
      <p:pic>
        <p:nvPicPr>
          <p:cNvPr id="10" name="Picture 9">
            <a:extLst>
              <a:ext uri="{FF2B5EF4-FFF2-40B4-BE49-F238E27FC236}">
                <a16:creationId xmlns:a16="http://schemas.microsoft.com/office/drawing/2014/main" id="{F468F0FF-CF89-4A5E-B3AE-ABEEFD696C50}"/>
              </a:ext>
            </a:extLst>
          </p:cNvPr>
          <p:cNvPicPr>
            <a:picLocks noChangeAspect="1"/>
          </p:cNvPicPr>
          <p:nvPr/>
        </p:nvPicPr>
        <p:blipFill>
          <a:blip r:embed="rId3"/>
          <a:stretch>
            <a:fillRect/>
          </a:stretch>
        </p:blipFill>
        <p:spPr>
          <a:xfrm>
            <a:off x="4579370" y="2596218"/>
            <a:ext cx="3400900" cy="1905266"/>
          </a:xfrm>
          <a:prstGeom prst="rect">
            <a:avLst/>
          </a:prstGeom>
        </p:spPr>
      </p:pic>
    </p:spTree>
    <p:extLst>
      <p:ext uri="{BB962C8B-B14F-4D97-AF65-F5344CB8AC3E}">
        <p14:creationId xmlns:p14="http://schemas.microsoft.com/office/powerpoint/2010/main" val="4563630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Example 11.4 (3/4)</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42</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3BD26D5-E154-4C78-A97F-7D599F0D7405}"/>
              </a:ext>
            </a:extLst>
          </p:cNvPr>
          <p:cNvSpPr/>
          <p:nvPr/>
        </p:nvSpPr>
        <p:spPr>
          <a:xfrm>
            <a:off x="506374" y="1340768"/>
            <a:ext cx="8242090"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Coefficients a</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 and </a:t>
            </a:r>
            <a:r>
              <a:rPr lang="en-GB" dirty="0" err="1">
                <a:latin typeface="Calibri" panose="020F0502020204030204" pitchFamily="34" charset="0"/>
                <a:ea typeface="Times New Roman" panose="02020603050405020304" pitchFamily="18" charset="0"/>
                <a:cs typeface="Times New Roman" panose="02020603050405020304" pitchFamily="18" charset="0"/>
              </a:rPr>
              <a:t>b</a:t>
            </a:r>
            <a:r>
              <a:rPr lang="en-GB" baseline="-25000" dirty="0" err="1">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 are calculated using equations (11.6) and (11.7). The examples for time periods 9 and 10 are: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0F5B7C66-5374-4F4F-8598-11E43C69BAA5}"/>
              </a:ext>
            </a:extLst>
          </p:cNvPr>
          <p:cNvPicPr>
            <a:picLocks noChangeAspect="1"/>
          </p:cNvPicPr>
          <p:nvPr/>
        </p:nvPicPr>
        <p:blipFill>
          <a:blip r:embed="rId2"/>
          <a:stretch>
            <a:fillRect/>
          </a:stretch>
        </p:blipFill>
        <p:spPr>
          <a:xfrm>
            <a:off x="2771800" y="2089495"/>
            <a:ext cx="3295238" cy="2190476"/>
          </a:xfrm>
          <a:prstGeom prst="rect">
            <a:avLst/>
          </a:prstGeom>
        </p:spPr>
      </p:pic>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B52496D9-CB40-4D6C-BF11-9034A7F3D5B3}"/>
                  </a:ext>
                </a:extLst>
              </p:cNvPr>
              <p:cNvSpPr/>
              <p:nvPr/>
            </p:nvSpPr>
            <p:spPr>
              <a:xfrm>
                <a:off x="500354" y="4298053"/>
                <a:ext cx="8429334" cy="65376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One step forecasts </a:t>
                </a:r>
                <a14:m>
                  <m:oMath xmlns:m="http://schemas.openxmlformats.org/officeDocument/2006/math">
                    <m:sSub>
                      <m:sSubPr>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GB" sz="18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𝑌</m:t>
                            </m:r>
                          </m:e>
                        </m:acc>
                      </m:e>
                      <m:sub>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+1</m:t>
                        </m:r>
                      </m:sub>
                    </m:sSub>
                  </m:oMath>
                </a14:m>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are calculated using equation (11.8). Again, we show here just periods 10 and 11:</a:t>
                </a:r>
              </a:p>
            </p:txBody>
          </p:sp>
        </mc:Choice>
        <mc:Fallback>
          <p:sp>
            <p:nvSpPr>
              <p:cNvPr id="7" name="Rectangle 6">
                <a:extLst>
                  <a:ext uri="{FF2B5EF4-FFF2-40B4-BE49-F238E27FC236}">
                    <a16:creationId xmlns:a16="http://schemas.microsoft.com/office/drawing/2014/main" id="{B52496D9-CB40-4D6C-BF11-9034A7F3D5B3}"/>
                  </a:ext>
                </a:extLst>
              </p:cNvPr>
              <p:cNvSpPr>
                <a:spLocks noRot="1" noChangeAspect="1" noMove="1" noResize="1" noEditPoints="1" noAdjustHandles="1" noChangeArrowheads="1" noChangeShapeType="1" noTextEdit="1"/>
              </p:cNvSpPr>
              <p:nvPr/>
            </p:nvSpPr>
            <p:spPr>
              <a:xfrm>
                <a:off x="500354" y="4298053"/>
                <a:ext cx="8429334" cy="653769"/>
              </a:xfrm>
              <a:prstGeom prst="rect">
                <a:avLst/>
              </a:prstGeom>
              <a:blipFill>
                <a:blip r:embed="rId3"/>
                <a:stretch>
                  <a:fillRect l="-578" t="-2804" r="-651" b="-14019"/>
                </a:stretch>
              </a:blipFill>
            </p:spPr>
            <p:txBody>
              <a:bodyPr/>
              <a:lstStyle/>
              <a:p>
                <a:r>
                  <a:rPr lang="en-GB">
                    <a:noFill/>
                  </a:rPr>
                  <a:t> </a:t>
                </a:r>
              </a:p>
            </p:txBody>
          </p:sp>
        </mc:Fallback>
      </mc:AlternateContent>
      <p:pic>
        <p:nvPicPr>
          <p:cNvPr id="8" name="Picture 7">
            <a:extLst>
              <a:ext uri="{FF2B5EF4-FFF2-40B4-BE49-F238E27FC236}">
                <a16:creationId xmlns:a16="http://schemas.microsoft.com/office/drawing/2014/main" id="{C97EA614-DF34-407E-8B7C-A46442DFB38E}"/>
              </a:ext>
            </a:extLst>
          </p:cNvPr>
          <p:cNvPicPr>
            <a:picLocks noChangeAspect="1"/>
          </p:cNvPicPr>
          <p:nvPr/>
        </p:nvPicPr>
        <p:blipFill>
          <a:blip r:embed="rId4"/>
          <a:stretch>
            <a:fillRect/>
          </a:stretch>
        </p:blipFill>
        <p:spPr>
          <a:xfrm>
            <a:off x="2771800" y="4804091"/>
            <a:ext cx="2552381" cy="961905"/>
          </a:xfrm>
          <a:prstGeom prst="rect">
            <a:avLst/>
          </a:prstGeom>
        </p:spPr>
      </p:pic>
    </p:spTree>
    <p:extLst>
      <p:ext uri="{BB962C8B-B14F-4D97-AF65-F5344CB8AC3E}">
        <p14:creationId xmlns:p14="http://schemas.microsoft.com/office/powerpoint/2010/main" val="10660870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Example 11.4 (4/4)</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43</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0DE35FA9-4702-400E-A969-9CCFEF9B03CB}"/>
              </a:ext>
            </a:extLst>
          </p:cNvPr>
          <p:cNvSpPr/>
          <p:nvPr/>
        </p:nvSpPr>
        <p:spPr>
          <a:xfrm>
            <a:off x="471280" y="1196752"/>
            <a:ext cx="8277183"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When we reach the last observation, the value of SMA</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59</a:t>
            </a:r>
            <a:r>
              <a:rPr lang="en-GB" dirty="0">
                <a:latin typeface="Calibri" panose="020F0502020204030204" pitchFamily="34" charset="0"/>
                <a:ea typeface="Times New Roman" panose="02020603050405020304" pitchFamily="18" charset="0"/>
                <a:cs typeface="Times New Roman" panose="02020603050405020304" pitchFamily="18" charset="0"/>
              </a:rPr>
              <a:t>=11.6, DMA</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59</a:t>
            </a:r>
            <a:r>
              <a:rPr lang="en-GB" dirty="0">
                <a:latin typeface="Calibri" panose="020F0502020204030204" pitchFamily="34" charset="0"/>
                <a:ea typeface="Times New Roman" panose="02020603050405020304" pitchFamily="18" charset="0"/>
                <a:cs typeface="Times New Roman" panose="02020603050405020304" pitchFamily="18" charset="0"/>
              </a:rPr>
              <a:t>=12.1, a</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59</a:t>
            </a:r>
            <a:r>
              <a:rPr lang="en-GB" dirty="0">
                <a:latin typeface="Calibri" panose="020F0502020204030204" pitchFamily="34" charset="0"/>
                <a:ea typeface="Times New Roman" panose="02020603050405020304" pitchFamily="18" charset="0"/>
                <a:cs typeface="Times New Roman" panose="02020603050405020304" pitchFamily="18" charset="0"/>
              </a:rPr>
              <a:t>=11.2, b</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59</a:t>
            </a:r>
            <a:r>
              <a:rPr lang="en-GB" dirty="0">
                <a:latin typeface="Calibri" panose="020F0502020204030204" pitchFamily="34" charset="0"/>
                <a:ea typeface="Times New Roman" panose="02020603050405020304" pitchFamily="18" charset="0"/>
                <a:cs typeface="Times New Roman" panose="02020603050405020304" pitchFamily="18" charset="0"/>
              </a:rPr>
              <a:t>=-0.2. </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To calculate m-forecasts ahead, we use equation (11.9):</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4AB538B2-74F4-4A4C-9925-68C187CC8B60}"/>
              </a:ext>
            </a:extLst>
          </p:cNvPr>
          <p:cNvPicPr>
            <a:picLocks noChangeAspect="1"/>
          </p:cNvPicPr>
          <p:nvPr/>
        </p:nvPicPr>
        <p:blipFill>
          <a:blip r:embed="rId2"/>
          <a:stretch>
            <a:fillRect/>
          </a:stretch>
        </p:blipFill>
        <p:spPr>
          <a:xfrm>
            <a:off x="1907704" y="2593724"/>
            <a:ext cx="5244038" cy="1867195"/>
          </a:xfrm>
          <a:prstGeom prst="rect">
            <a:avLst/>
          </a:prstGeom>
        </p:spPr>
      </p:pic>
    </p:spTree>
    <p:extLst>
      <p:ext uri="{BB962C8B-B14F-4D97-AF65-F5344CB8AC3E}">
        <p14:creationId xmlns:p14="http://schemas.microsoft.com/office/powerpoint/2010/main" val="20564932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Example 11.4 – Excel (1/3)</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44</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30139C15-8CF6-47F6-A80E-355EDC802B75}"/>
              </a:ext>
            </a:extLst>
          </p:cNvPr>
          <p:cNvSpPr/>
          <p:nvPr/>
        </p:nvSpPr>
        <p:spPr>
          <a:xfrm>
            <a:off x="827584" y="2564904"/>
            <a:ext cx="2160240" cy="1477328"/>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To implement these calculations in Excel is very easy, as shown in Figure 11.28.</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C84BED72-0430-4027-ABE8-663FCE99C294}"/>
              </a:ext>
            </a:extLst>
          </p:cNvPr>
          <p:cNvPicPr/>
          <p:nvPr/>
        </p:nvPicPr>
        <p:blipFill>
          <a:blip r:embed="rId2"/>
          <a:stretch>
            <a:fillRect/>
          </a:stretch>
        </p:blipFill>
        <p:spPr>
          <a:xfrm>
            <a:off x="3450411" y="1310043"/>
            <a:ext cx="4866005" cy="4721225"/>
          </a:xfrm>
          <a:prstGeom prst="rect">
            <a:avLst/>
          </a:prstGeom>
        </p:spPr>
      </p:pic>
    </p:spTree>
    <p:extLst>
      <p:ext uri="{BB962C8B-B14F-4D97-AF65-F5344CB8AC3E}">
        <p14:creationId xmlns:p14="http://schemas.microsoft.com/office/powerpoint/2010/main" val="5764724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Example 11.4 – Excel (2/3)</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45</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6D8111E5-9F72-4FC4-8403-E58A2555C9C9}"/>
              </a:ext>
            </a:extLst>
          </p:cNvPr>
          <p:cNvSpPr/>
          <p:nvPr/>
        </p:nvSpPr>
        <p:spPr>
          <a:xfrm>
            <a:off x="450968" y="1260821"/>
            <a:ext cx="3112920" cy="3293209"/>
          </a:xfrm>
          <a:prstGeom prst="rect">
            <a:avLst/>
          </a:prstGeom>
        </p:spPr>
        <p:txBody>
          <a:bodyPr wrap="square">
            <a:spAutoFit/>
          </a:bodyPr>
          <a:lstStyle/>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In this example we used 5-period single moving averages (5SMA) and five period double moving averages (5DMA). They are shown in columns D and E. Columns F and G calculate a</a:t>
            </a:r>
            <a:r>
              <a:rPr lang="en-GB" sz="1600" baseline="-25000" dirty="0">
                <a:latin typeface="Calibri" panose="020F0502020204030204" pitchFamily="34" charset="0"/>
                <a:ea typeface="Times New Roman" panose="02020603050405020304" pitchFamily="18" charset="0"/>
                <a:cs typeface="Times New Roman" panose="02020603050405020304" pitchFamily="18" charset="0"/>
              </a:rPr>
              <a:t>t</a:t>
            </a:r>
            <a:r>
              <a:rPr lang="en-GB" sz="1600" dirty="0">
                <a:latin typeface="Calibri" panose="020F0502020204030204" pitchFamily="34" charset="0"/>
                <a:ea typeface="Times New Roman" panose="02020603050405020304" pitchFamily="18" charset="0"/>
                <a:cs typeface="Times New Roman" panose="02020603050405020304" pitchFamily="18" charset="0"/>
              </a:rPr>
              <a:t> and </a:t>
            </a:r>
            <a:r>
              <a:rPr lang="en-GB" sz="1600" dirty="0" err="1">
                <a:latin typeface="Calibri" panose="020F0502020204030204" pitchFamily="34" charset="0"/>
                <a:ea typeface="Times New Roman" panose="02020603050405020304" pitchFamily="18" charset="0"/>
                <a:cs typeface="Times New Roman" panose="02020603050405020304" pitchFamily="18" charset="0"/>
              </a:rPr>
              <a:t>b</a:t>
            </a:r>
            <a:r>
              <a:rPr lang="en-GB" sz="1600" baseline="-25000" dirty="0" err="1">
                <a:latin typeface="Calibri" panose="020F0502020204030204" pitchFamily="34" charset="0"/>
                <a:ea typeface="Times New Roman" panose="02020603050405020304" pitchFamily="18" charset="0"/>
                <a:cs typeface="Times New Roman" panose="02020603050405020304" pitchFamily="18" charset="0"/>
              </a:rPr>
              <a:t>t</a:t>
            </a:r>
            <a:r>
              <a:rPr lang="en-GB" sz="1600" dirty="0">
                <a:latin typeface="Calibri" panose="020F0502020204030204" pitchFamily="34" charset="0"/>
                <a:ea typeface="Times New Roman" panose="02020603050405020304" pitchFamily="18" charset="0"/>
                <a:cs typeface="Times New Roman" panose="02020603050405020304" pitchFamily="18" charset="0"/>
              </a:rPr>
              <a:t>, using equations (11.6) and (11.7). The first part of equation (11.7) has the term 2/(N-1). As N represents number of observations in the moving average interval (5 in this case), this translates into 2/(5-1)=2/4=1/2. </a:t>
            </a:r>
          </a:p>
        </p:txBody>
      </p:sp>
      <p:sp>
        <p:nvSpPr>
          <p:cNvPr id="7" name="Rectangle 6">
            <a:extLst>
              <a:ext uri="{FF2B5EF4-FFF2-40B4-BE49-F238E27FC236}">
                <a16:creationId xmlns:a16="http://schemas.microsoft.com/office/drawing/2014/main" id="{FE2CFCAE-0D91-4F91-BFAD-716C4BBD2132}"/>
              </a:ext>
            </a:extLst>
          </p:cNvPr>
          <p:cNvSpPr/>
          <p:nvPr/>
        </p:nvSpPr>
        <p:spPr>
          <a:xfrm>
            <a:off x="500034" y="4725144"/>
            <a:ext cx="8429654" cy="1200329"/>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The past forecasts, or the DMA fit of the existing time series is given in cells H13:H62. However, the future forecasts are given in cells H63:H67 and they were calculated using equation (11.9). The chart in Figure 11.29 shows the result, i.e. the graph of the original time series and its DMA forecasts.</a:t>
            </a:r>
            <a:endParaRPr lang="en-GB" dirty="0"/>
          </a:p>
        </p:txBody>
      </p:sp>
      <p:pic>
        <p:nvPicPr>
          <p:cNvPr id="8" name="Picture 7">
            <a:extLst>
              <a:ext uri="{FF2B5EF4-FFF2-40B4-BE49-F238E27FC236}">
                <a16:creationId xmlns:a16="http://schemas.microsoft.com/office/drawing/2014/main" id="{F990C495-143A-417C-8ED8-77A8811B133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635896" y="1260821"/>
            <a:ext cx="5040560" cy="3293209"/>
          </a:xfrm>
          <a:prstGeom prst="rect">
            <a:avLst/>
          </a:prstGeom>
          <a:noFill/>
        </p:spPr>
      </p:pic>
    </p:spTree>
    <p:extLst>
      <p:ext uri="{BB962C8B-B14F-4D97-AF65-F5344CB8AC3E}">
        <p14:creationId xmlns:p14="http://schemas.microsoft.com/office/powerpoint/2010/main" val="2104973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Example 11.4 – Excel (3/3)</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46</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3CFAF77-CB3E-49ED-BFB1-2B77D89E2FE8}"/>
              </a:ext>
            </a:extLst>
          </p:cNvPr>
          <p:cNvSpPr/>
          <p:nvPr/>
        </p:nvSpPr>
        <p:spPr>
          <a:xfrm>
            <a:off x="611560" y="1340768"/>
            <a:ext cx="8064896" cy="2585323"/>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As we can see, because the values of the coefficients a</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 and </a:t>
            </a:r>
            <a:r>
              <a:rPr lang="en-GB" dirty="0" err="1">
                <a:latin typeface="Calibri" panose="020F0502020204030204" pitchFamily="34" charset="0"/>
                <a:ea typeface="Times New Roman" panose="02020603050405020304" pitchFamily="18" charset="0"/>
                <a:cs typeface="Times New Roman" panose="02020603050405020304" pitchFamily="18" charset="0"/>
              </a:rPr>
              <a:t>b</a:t>
            </a:r>
            <a:r>
              <a:rPr lang="en-GB" baseline="-25000" dirty="0" err="1">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 are dynamically calculated, the historical DMA forecasts values are ‘mimicking’, or emulating, the movements of the original time series. </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Unfortunately, once we have reached the last observation in the series, these coefficients are “frozen” and all the future extrapolated values are linear. </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Clearly, the reason they are linear (straight line) is because the formula for DMA forecasts is a linear formula.</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48350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9C4B2-DD5C-4714-8B0D-320626BB9F22}"/>
              </a:ext>
            </a:extLst>
          </p:cNvPr>
          <p:cNvSpPr>
            <a:spLocks noGrp="1"/>
          </p:cNvSpPr>
          <p:nvPr>
            <p:ph type="ctrTitle"/>
          </p:nvPr>
        </p:nvSpPr>
        <p:spPr>
          <a:xfrm>
            <a:off x="500034" y="285728"/>
            <a:ext cx="8176422" cy="714380"/>
          </a:xfrm>
        </p:spPr>
        <p:txBody>
          <a:bodyPr/>
          <a:lstStyle/>
          <a:p>
            <a:r>
              <a:rPr lang="en-GB" sz="2800" dirty="0"/>
              <a:t>Example 11.4 – SPSS</a:t>
            </a:r>
          </a:p>
        </p:txBody>
      </p:sp>
      <p:sp>
        <p:nvSpPr>
          <p:cNvPr id="3" name="Slide Number Placeholder 2">
            <a:extLst>
              <a:ext uri="{FF2B5EF4-FFF2-40B4-BE49-F238E27FC236}">
                <a16:creationId xmlns:a16="http://schemas.microsoft.com/office/drawing/2014/main" id="{5F328FE6-8314-446B-9A62-542D2E69C5D1}"/>
              </a:ext>
            </a:extLst>
          </p:cNvPr>
          <p:cNvSpPr>
            <a:spLocks noGrp="1"/>
          </p:cNvSpPr>
          <p:nvPr>
            <p:ph type="sldNum" sz="quarter" idx="10"/>
          </p:nvPr>
        </p:nvSpPr>
        <p:spPr/>
        <p:txBody>
          <a:bodyPr/>
          <a:lstStyle/>
          <a:p>
            <a:pPr>
              <a:defRPr/>
            </a:pPr>
            <a:fld id="{8ED7645F-28E9-43F5-8DE8-F26D6BFC7DBB}" type="slidenum">
              <a:rPr lang="en-GB" smtClean="0"/>
              <a:pPr>
                <a:defRPr/>
              </a:pPr>
              <a:t>47</a:t>
            </a:fld>
            <a:endParaRPr lang="en-GB" dirty="0"/>
          </a:p>
        </p:txBody>
      </p:sp>
      <p:sp>
        <p:nvSpPr>
          <p:cNvPr id="4" name="Footer Placeholder 3">
            <a:extLst>
              <a:ext uri="{FF2B5EF4-FFF2-40B4-BE49-F238E27FC236}">
                <a16:creationId xmlns:a16="http://schemas.microsoft.com/office/drawing/2014/main" id="{2A5DF5ED-6419-4B96-8873-257DC896A5C9}"/>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AE48EE47-FC48-4188-9EEE-D7F164647DE3}"/>
              </a:ext>
            </a:extLst>
          </p:cNvPr>
          <p:cNvSpPr/>
          <p:nvPr/>
        </p:nvSpPr>
        <p:spPr>
          <a:xfrm>
            <a:off x="2195736" y="2596774"/>
            <a:ext cx="4572000" cy="646331"/>
          </a:xfrm>
          <a:prstGeom prst="rect">
            <a:avLst/>
          </a:prstGeom>
        </p:spPr>
        <p:txBody>
          <a:bodyPr>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SPSS does not offer a ready-made solution for DMA, so we will skip this section.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52026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ctrTitle"/>
          </p:nvPr>
        </p:nvSpPr>
        <p:spPr>
          <a:xfrm>
            <a:off x="500063" y="285750"/>
            <a:ext cx="6929437" cy="714375"/>
          </a:xfrm>
        </p:spPr>
        <p:txBody>
          <a:bodyPr/>
          <a:lstStyle/>
          <a:p>
            <a:r>
              <a:rPr lang="en-GB">
                <a:latin typeface="Arial" charset="0"/>
                <a:cs typeface="Arial" charset="0"/>
              </a:rPr>
              <a:t>Conclusion</a:t>
            </a:r>
          </a:p>
        </p:txBody>
      </p:sp>
      <p:sp>
        <p:nvSpPr>
          <p:cNvPr id="3" name="Slide Number Placeholder 2"/>
          <p:cNvSpPr>
            <a:spLocks noGrp="1"/>
          </p:cNvSpPr>
          <p:nvPr>
            <p:ph type="sldNum" sz="quarter" idx="10"/>
          </p:nvPr>
        </p:nvSpPr>
        <p:spPr/>
        <p:txBody>
          <a:bodyPr/>
          <a:lstStyle/>
          <a:p>
            <a:pPr>
              <a:defRPr/>
            </a:pPr>
            <a:fld id="{AA7E753E-3723-4CF5-B587-AA41229F11DF}" type="slidenum">
              <a:rPr lang="en-GB" smtClean="0"/>
              <a:pPr>
                <a:defRPr/>
              </a:pPr>
              <a:t>48</a:t>
            </a:fld>
            <a:endParaRPr lang="en-GB" dirty="0"/>
          </a:p>
        </p:txBody>
      </p:sp>
      <p:sp>
        <p:nvSpPr>
          <p:cNvPr id="8090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80901" name="TextBox 5"/>
          <p:cNvSpPr txBox="1">
            <a:spLocks noChangeArrowheads="1"/>
          </p:cNvSpPr>
          <p:nvPr/>
        </p:nvSpPr>
        <p:spPr bwMode="auto">
          <a:xfrm>
            <a:off x="642938" y="1285875"/>
            <a:ext cx="82153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This presentation provided a set of tools which can be used to analyse time series data:</a:t>
            </a:r>
          </a:p>
        </p:txBody>
      </p:sp>
      <p:sp>
        <p:nvSpPr>
          <p:cNvPr id="9" name="Rectangle 8"/>
          <p:cNvSpPr/>
          <p:nvPr/>
        </p:nvSpPr>
        <p:spPr>
          <a:xfrm>
            <a:off x="3275856" y="2605116"/>
            <a:ext cx="2428892" cy="1077218"/>
          </a:xfrm>
          <a:prstGeom prst="rect">
            <a:avLst/>
          </a:prstGeom>
          <a:noFill/>
        </p:spPr>
        <p:txBody>
          <a:bodyPr>
            <a:spAutoFit/>
          </a:bodyPr>
          <a:lstStyle/>
          <a:p>
            <a:pPr algn="ctr">
              <a:defRPr/>
            </a:pP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Moving averages</a:t>
            </a:r>
            <a:endParaRPr lang="en-US" sz="3200"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
        <p:nvSpPr>
          <p:cNvPr id="11" name="Rectangle 10"/>
          <p:cNvSpPr/>
          <p:nvPr/>
        </p:nvSpPr>
        <p:spPr>
          <a:xfrm>
            <a:off x="1619672" y="4221088"/>
            <a:ext cx="2643206" cy="1077218"/>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Handling errors</a:t>
            </a:r>
          </a:p>
        </p:txBody>
      </p:sp>
      <p:sp>
        <p:nvSpPr>
          <p:cNvPr id="13" name="Rectangle 12">
            <a:extLst>
              <a:ext uri="{FF2B5EF4-FFF2-40B4-BE49-F238E27FC236}">
                <a16:creationId xmlns:a16="http://schemas.microsoft.com/office/drawing/2014/main" id="{632203F1-69AA-491A-B646-F9CBB29275B7}"/>
              </a:ext>
            </a:extLst>
          </p:cNvPr>
          <p:cNvSpPr/>
          <p:nvPr/>
        </p:nvSpPr>
        <p:spPr>
          <a:xfrm>
            <a:off x="4932040" y="4467309"/>
            <a:ext cx="2643206" cy="58477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Forecasting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F5CAC-1FBC-488C-8E03-191FA428A538}"/>
              </a:ext>
            </a:extLst>
          </p:cNvPr>
          <p:cNvSpPr>
            <a:spLocks noGrp="1"/>
          </p:cNvSpPr>
          <p:nvPr>
            <p:ph type="ctrTitle"/>
          </p:nvPr>
        </p:nvSpPr>
        <p:spPr/>
        <p:txBody>
          <a:bodyPr/>
          <a:lstStyle/>
          <a:p>
            <a:r>
              <a:rPr lang="en-GB" dirty="0"/>
              <a:t>Moving averages (2/2)</a:t>
            </a:r>
          </a:p>
        </p:txBody>
      </p:sp>
      <p:sp>
        <p:nvSpPr>
          <p:cNvPr id="3" name="Slide Number Placeholder 2">
            <a:extLst>
              <a:ext uri="{FF2B5EF4-FFF2-40B4-BE49-F238E27FC236}">
                <a16:creationId xmlns:a16="http://schemas.microsoft.com/office/drawing/2014/main" id="{F4AC8792-659B-4001-B299-97EB7C330AE4}"/>
              </a:ext>
            </a:extLst>
          </p:cNvPr>
          <p:cNvSpPr>
            <a:spLocks noGrp="1"/>
          </p:cNvSpPr>
          <p:nvPr>
            <p:ph type="sldNum" sz="quarter" idx="10"/>
          </p:nvPr>
        </p:nvSpPr>
        <p:spPr/>
        <p:txBody>
          <a:bodyPr/>
          <a:lstStyle/>
          <a:p>
            <a:pPr>
              <a:defRPr/>
            </a:pPr>
            <a:fld id="{8ED7645F-28E9-43F5-8DE8-F26D6BFC7DBB}" type="slidenum">
              <a:rPr lang="en-GB" smtClean="0"/>
              <a:pPr>
                <a:defRPr/>
              </a:pPr>
              <a:t>5</a:t>
            </a:fld>
            <a:endParaRPr lang="en-GB" dirty="0"/>
          </a:p>
        </p:txBody>
      </p:sp>
      <p:sp>
        <p:nvSpPr>
          <p:cNvPr id="4" name="Footer Placeholder 3">
            <a:extLst>
              <a:ext uri="{FF2B5EF4-FFF2-40B4-BE49-F238E27FC236}">
                <a16:creationId xmlns:a16="http://schemas.microsoft.com/office/drawing/2014/main" id="{B74459D5-D83A-4245-8FC9-7A67A823BFBA}"/>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7198EE82-E166-4CD6-905E-938D98CE0912}"/>
              </a:ext>
            </a:extLst>
          </p:cNvPr>
          <p:cNvSpPr/>
          <p:nvPr/>
        </p:nvSpPr>
        <p:spPr>
          <a:xfrm>
            <a:off x="500034" y="1412776"/>
            <a:ext cx="8248430" cy="3693319"/>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Smoothing the original time series and treating this smoothed time series as an approximation of the original time series, or the fit, means that we are eliminating some random elements from the time series.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Just like in the previous chapter, we assumed that the long-term forecast is the trend, plus some random variations, here we are looking not for a trend, but for a moving average.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In fact, it can be either a </a:t>
            </a:r>
            <a:r>
              <a:rPr lang="en-GB"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moving average</a:t>
            </a:r>
            <a:r>
              <a:rPr lang="en-GB" dirty="0">
                <a:latin typeface="Calibri" panose="020F0502020204030204" pitchFamily="34" charset="0"/>
                <a:ea typeface="Times New Roman" panose="02020603050405020304" pitchFamily="18" charset="0"/>
                <a:cs typeface="Times New Roman" panose="02020603050405020304" pitchFamily="18" charset="0"/>
              </a:rPr>
              <a:t>, or </a:t>
            </a:r>
            <a:r>
              <a:rPr lang="en-GB" b="1" dirty="0">
                <a:solidFill>
                  <a:schemeClr val="accent4"/>
                </a:solidFill>
                <a:latin typeface="Calibri" panose="020F0502020204030204" pitchFamily="34" charset="0"/>
                <a:ea typeface="Times New Roman" panose="02020603050405020304" pitchFamily="18" charset="0"/>
                <a:cs typeface="Times New Roman" panose="02020603050405020304" pitchFamily="18" charset="0"/>
              </a:rPr>
              <a:t>exponentially smoothed</a:t>
            </a:r>
            <a:r>
              <a:rPr lang="en-GB" dirty="0">
                <a:latin typeface="Calibri" panose="020F0502020204030204" pitchFamily="34" charset="0"/>
                <a:ea typeface="Times New Roman" panose="02020603050405020304" pitchFamily="18" charset="0"/>
                <a:cs typeface="Times New Roman" panose="02020603050405020304" pitchFamily="18" charset="0"/>
              </a:rPr>
              <a:t> value. </a:t>
            </a:r>
          </a:p>
          <a:p>
            <a:endParaRPr lang="en-GB" dirty="0">
              <a:latin typeface="Calibri" panose="020F0502020204030204" pitchFamily="34" charset="0"/>
              <a:ea typeface="Times New Roman" panose="02020603050405020304" pitchFamily="18" charset="0"/>
              <a:cs typeface="Times New Roman" panose="02020603050405020304" pitchFamily="18" charset="0"/>
            </a:endParaRPr>
          </a:p>
          <a:p>
            <a:r>
              <a:rPr lang="en-GB" dirty="0">
                <a:latin typeface="Calibri" panose="020F0502020204030204" pitchFamily="34" charset="0"/>
                <a:ea typeface="Times New Roman" panose="02020603050405020304" pitchFamily="18" charset="0"/>
                <a:cs typeface="Times New Roman" panose="02020603050405020304" pitchFamily="18" charset="0"/>
              </a:rPr>
              <a:t>Everything beyond that is also treated as a residual. So, in principle we kept the same philosophy as in the previous chapter, but we are substituting the trend values with the moving average values, or exponentially smoothed values.</a:t>
            </a:r>
            <a:endParaRPr lang="en-GB" dirty="0"/>
          </a:p>
        </p:txBody>
      </p:sp>
    </p:spTree>
    <p:extLst>
      <p:ext uri="{BB962C8B-B14F-4D97-AF65-F5344CB8AC3E}">
        <p14:creationId xmlns:p14="http://schemas.microsoft.com/office/powerpoint/2010/main" val="2838422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93737-A52B-42C0-9F7D-74230B98D57D}"/>
              </a:ext>
            </a:extLst>
          </p:cNvPr>
          <p:cNvSpPr>
            <a:spLocks noGrp="1"/>
          </p:cNvSpPr>
          <p:nvPr>
            <p:ph type="ctrTitle"/>
          </p:nvPr>
        </p:nvSpPr>
        <p:spPr/>
        <p:txBody>
          <a:bodyPr/>
          <a:lstStyle/>
          <a:p>
            <a:r>
              <a:rPr lang="en-GB" dirty="0"/>
              <a:t>Simple moving averages (1/6)</a:t>
            </a:r>
          </a:p>
        </p:txBody>
      </p:sp>
      <p:sp>
        <p:nvSpPr>
          <p:cNvPr id="3" name="Slide Number Placeholder 2">
            <a:extLst>
              <a:ext uri="{FF2B5EF4-FFF2-40B4-BE49-F238E27FC236}">
                <a16:creationId xmlns:a16="http://schemas.microsoft.com/office/drawing/2014/main" id="{925AB15C-7A78-40CA-9C4C-83C594ECDA34}"/>
              </a:ext>
            </a:extLst>
          </p:cNvPr>
          <p:cNvSpPr>
            <a:spLocks noGrp="1"/>
          </p:cNvSpPr>
          <p:nvPr>
            <p:ph type="sldNum" sz="quarter" idx="10"/>
          </p:nvPr>
        </p:nvSpPr>
        <p:spPr/>
        <p:txBody>
          <a:bodyPr/>
          <a:lstStyle/>
          <a:p>
            <a:pPr>
              <a:defRPr/>
            </a:pPr>
            <a:fld id="{8ED7645F-28E9-43F5-8DE8-F26D6BFC7DBB}" type="slidenum">
              <a:rPr lang="en-GB" smtClean="0"/>
              <a:pPr>
                <a:defRPr/>
              </a:pPr>
              <a:t>6</a:t>
            </a:fld>
            <a:endParaRPr lang="en-GB" dirty="0"/>
          </a:p>
        </p:txBody>
      </p:sp>
      <p:sp>
        <p:nvSpPr>
          <p:cNvPr id="4" name="Footer Placeholder 3">
            <a:extLst>
              <a:ext uri="{FF2B5EF4-FFF2-40B4-BE49-F238E27FC236}">
                <a16:creationId xmlns:a16="http://schemas.microsoft.com/office/drawing/2014/main" id="{CBDF6A5E-E422-430D-9EE1-68ABB639F6D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B32CA830-F444-4246-8BD6-EB3900A73411}"/>
              </a:ext>
            </a:extLst>
          </p:cNvPr>
          <p:cNvSpPr/>
          <p:nvPr/>
        </p:nvSpPr>
        <p:spPr>
          <a:xfrm>
            <a:off x="611560" y="1268760"/>
            <a:ext cx="8064896"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To understand moving averages, we must remind ourselves of some of the basic properties of the mean value, or an average, in the context of time series analysis. We’ll use a very short and artificial time series just for the illustration purposes. </a:t>
            </a:r>
            <a:endParaRPr lang="en-GB" dirty="0"/>
          </a:p>
        </p:txBody>
      </p:sp>
      <p:sp>
        <p:nvSpPr>
          <p:cNvPr id="6" name="Rectangle 5">
            <a:extLst>
              <a:ext uri="{FF2B5EF4-FFF2-40B4-BE49-F238E27FC236}">
                <a16:creationId xmlns:a16="http://schemas.microsoft.com/office/drawing/2014/main" id="{C4C23AFB-047E-439F-A73B-8796C27ECB02}"/>
              </a:ext>
            </a:extLst>
          </p:cNvPr>
          <p:cNvSpPr/>
          <p:nvPr/>
        </p:nvSpPr>
        <p:spPr>
          <a:xfrm>
            <a:off x="611560" y="2276076"/>
            <a:ext cx="1460272" cy="369332"/>
          </a:xfrm>
          <a:prstGeom prst="rect">
            <a:avLst/>
          </a:prstGeom>
        </p:spPr>
        <p:txBody>
          <a:bodyPr wrap="none">
            <a:spAutoFit/>
          </a:bodyPr>
          <a:lstStyle/>
          <a:p>
            <a:r>
              <a:rPr lang="en-GB" b="1" dirty="0">
                <a:latin typeface="Calibri" panose="020F0502020204030204" pitchFamily="34" charset="0"/>
                <a:ea typeface="Times New Roman" panose="02020603050405020304" pitchFamily="18" charset="0"/>
                <a:cs typeface="Times New Roman" panose="02020603050405020304" pitchFamily="18" charset="0"/>
              </a:rPr>
              <a:t>Example 11.1</a:t>
            </a:r>
            <a:endParaRPr lang="en-GB" dirty="0"/>
          </a:p>
        </p:txBody>
      </p:sp>
      <p:sp>
        <p:nvSpPr>
          <p:cNvPr id="7" name="Rectangle 6">
            <a:extLst>
              <a:ext uri="{FF2B5EF4-FFF2-40B4-BE49-F238E27FC236}">
                <a16:creationId xmlns:a16="http://schemas.microsoft.com/office/drawing/2014/main" id="{B4C3C581-69A6-49FE-B24A-320F4BE1CBBB}"/>
              </a:ext>
            </a:extLst>
          </p:cNvPr>
          <p:cNvSpPr/>
          <p:nvPr/>
        </p:nvSpPr>
        <p:spPr>
          <a:xfrm>
            <a:off x="612486" y="2729394"/>
            <a:ext cx="1841257" cy="2554545"/>
          </a:xfrm>
          <a:prstGeom prst="rect">
            <a:avLst/>
          </a:prstGeom>
        </p:spPr>
        <p:txBody>
          <a:bodyPr wrap="square">
            <a:spAutoFit/>
          </a:bodyPr>
          <a:lstStyle/>
          <a:p>
            <a:r>
              <a:rPr lang="en-GB" sz="1600" dirty="0">
                <a:latin typeface="Calibri" panose="020F0502020204030204" pitchFamily="34" charset="0"/>
                <a:ea typeface="Times New Roman" panose="02020603050405020304" pitchFamily="18" charset="0"/>
                <a:cs typeface="Times New Roman" panose="02020603050405020304" pitchFamily="18" charset="0"/>
              </a:rPr>
              <a:t>A very short time series in Figure 11.1 has an average value of 206. The above average value represents the series well, because the series flows very much horizontally. </a:t>
            </a:r>
            <a:endParaRPr lang="en-GB" sz="1600" dirty="0"/>
          </a:p>
        </p:txBody>
      </p:sp>
      <p:pic>
        <p:nvPicPr>
          <p:cNvPr id="8" name="Picture 7">
            <a:extLst>
              <a:ext uri="{FF2B5EF4-FFF2-40B4-BE49-F238E27FC236}">
                <a16:creationId xmlns:a16="http://schemas.microsoft.com/office/drawing/2014/main" id="{0F0A667A-D6D2-4B4B-911F-F6326E0498B6}"/>
              </a:ext>
            </a:extLst>
          </p:cNvPr>
          <p:cNvPicPr/>
          <p:nvPr/>
        </p:nvPicPr>
        <p:blipFill>
          <a:blip r:embed="rId2"/>
          <a:stretch>
            <a:fillRect/>
          </a:stretch>
        </p:blipFill>
        <p:spPr>
          <a:xfrm>
            <a:off x="2453743" y="2858026"/>
            <a:ext cx="1944216" cy="2267448"/>
          </a:xfrm>
          <a:prstGeom prst="rect">
            <a:avLst/>
          </a:prstGeom>
        </p:spPr>
      </p:pic>
      <p:sp>
        <p:nvSpPr>
          <p:cNvPr id="9" name="Rectangle 8">
            <a:extLst>
              <a:ext uri="{FF2B5EF4-FFF2-40B4-BE49-F238E27FC236}">
                <a16:creationId xmlns:a16="http://schemas.microsoft.com/office/drawing/2014/main" id="{863FCCAE-4499-49A9-BC6F-5D9AFA7E1CBE}"/>
              </a:ext>
            </a:extLst>
          </p:cNvPr>
          <p:cNvSpPr/>
          <p:nvPr/>
        </p:nvSpPr>
        <p:spPr>
          <a:xfrm>
            <a:off x="4737645" y="2764696"/>
            <a:ext cx="3906690" cy="830997"/>
          </a:xfrm>
          <a:prstGeom prst="rect">
            <a:avLst/>
          </a:prstGeom>
        </p:spPr>
        <p:txBody>
          <a:bodyPr wrap="square">
            <a:spAutoFit/>
          </a:bodyPr>
          <a:lstStyle/>
          <a:p>
            <a:r>
              <a:rPr lang="en-GB" sz="1600" dirty="0">
                <a:latin typeface="Calibri" panose="020F0502020204030204" pitchFamily="34" charset="0"/>
                <a:ea typeface="Times New Roman" panose="02020603050405020304" pitchFamily="18" charset="0"/>
                <a:cs typeface="Times New Roman" panose="02020603050405020304" pitchFamily="18" charset="0"/>
              </a:rPr>
              <a:t>Figure illustrates this graphically. The average of 206 is shown as a horizontal line that runs across the time series.</a:t>
            </a:r>
            <a:endParaRPr lang="en-GB" sz="1600" dirty="0"/>
          </a:p>
        </p:txBody>
      </p:sp>
      <p:pic>
        <p:nvPicPr>
          <p:cNvPr id="10" name="Picture 9">
            <a:extLst>
              <a:ext uri="{FF2B5EF4-FFF2-40B4-BE49-F238E27FC236}">
                <a16:creationId xmlns:a16="http://schemas.microsoft.com/office/drawing/2014/main" id="{300B0934-FB14-48CA-B327-768655CF4F0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867616" y="3643098"/>
            <a:ext cx="3808840" cy="2267447"/>
          </a:xfrm>
          <a:prstGeom prst="rect">
            <a:avLst/>
          </a:prstGeom>
          <a:noFill/>
        </p:spPr>
      </p:pic>
    </p:spTree>
    <p:extLst>
      <p:ext uri="{BB962C8B-B14F-4D97-AF65-F5344CB8AC3E}">
        <p14:creationId xmlns:p14="http://schemas.microsoft.com/office/powerpoint/2010/main" val="3818050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93737-A52B-42C0-9F7D-74230B98D57D}"/>
              </a:ext>
            </a:extLst>
          </p:cNvPr>
          <p:cNvSpPr>
            <a:spLocks noGrp="1"/>
          </p:cNvSpPr>
          <p:nvPr>
            <p:ph type="ctrTitle"/>
          </p:nvPr>
        </p:nvSpPr>
        <p:spPr/>
        <p:txBody>
          <a:bodyPr/>
          <a:lstStyle/>
          <a:p>
            <a:r>
              <a:rPr lang="en-GB" dirty="0"/>
              <a:t>Simple moving averages (2/6)</a:t>
            </a:r>
          </a:p>
        </p:txBody>
      </p:sp>
      <p:sp>
        <p:nvSpPr>
          <p:cNvPr id="3" name="Slide Number Placeholder 2">
            <a:extLst>
              <a:ext uri="{FF2B5EF4-FFF2-40B4-BE49-F238E27FC236}">
                <a16:creationId xmlns:a16="http://schemas.microsoft.com/office/drawing/2014/main" id="{925AB15C-7A78-40CA-9C4C-83C594ECDA34}"/>
              </a:ext>
            </a:extLst>
          </p:cNvPr>
          <p:cNvSpPr>
            <a:spLocks noGrp="1"/>
          </p:cNvSpPr>
          <p:nvPr>
            <p:ph type="sldNum" sz="quarter" idx="10"/>
          </p:nvPr>
        </p:nvSpPr>
        <p:spPr/>
        <p:txBody>
          <a:bodyPr/>
          <a:lstStyle/>
          <a:p>
            <a:pPr>
              <a:defRPr/>
            </a:pPr>
            <a:fld id="{8ED7645F-28E9-43F5-8DE8-F26D6BFC7DBB}" type="slidenum">
              <a:rPr lang="en-GB" smtClean="0"/>
              <a:pPr>
                <a:defRPr/>
              </a:pPr>
              <a:t>7</a:t>
            </a:fld>
            <a:endParaRPr lang="en-GB" dirty="0"/>
          </a:p>
        </p:txBody>
      </p:sp>
      <p:sp>
        <p:nvSpPr>
          <p:cNvPr id="4" name="Footer Placeholder 3">
            <a:extLst>
              <a:ext uri="{FF2B5EF4-FFF2-40B4-BE49-F238E27FC236}">
                <a16:creationId xmlns:a16="http://schemas.microsoft.com/office/drawing/2014/main" id="{CBDF6A5E-E422-430D-9EE1-68ABB639F6DB}"/>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C17C8BD7-D038-4EF6-8762-A94CB1A61A90}"/>
              </a:ext>
            </a:extLst>
          </p:cNvPr>
          <p:cNvSpPr/>
          <p:nvPr/>
        </p:nvSpPr>
        <p:spPr>
          <a:xfrm>
            <a:off x="534654" y="1196752"/>
            <a:ext cx="8213810" cy="1077218"/>
          </a:xfrm>
          <a:prstGeom prst="rect">
            <a:avLst/>
          </a:prstGeom>
        </p:spPr>
        <p:txBody>
          <a:bodyPr wrap="square">
            <a:spAutoFit/>
          </a:bodyPr>
          <a:lstStyle/>
          <a:p>
            <a:pPr marL="0" marR="0" algn="just" hangingPunct="0">
              <a:spcBef>
                <a:spcPts val="0"/>
              </a:spcBef>
              <a:spcAft>
                <a:spcPts val="0"/>
              </a:spcAft>
            </a:pPr>
            <a:r>
              <a:rPr lang="en-GB" sz="1600" dirty="0">
                <a:latin typeface="Calibri" panose="020F0502020204030204" pitchFamily="34" charset="0"/>
                <a:ea typeface="Times New Roman" panose="02020603050405020304" pitchFamily="18" charset="0"/>
                <a:cs typeface="Times New Roman" panose="02020603050405020304" pitchFamily="18" charset="0"/>
              </a:rPr>
              <a:t>As we know, the above sample time series can be called a </a:t>
            </a:r>
            <a:r>
              <a:rPr lang="en-GB" sz="1600" b="1" dirty="0">
                <a:latin typeface="Calibri" panose="020F0502020204030204" pitchFamily="34" charset="0"/>
                <a:ea typeface="Times New Roman" panose="02020603050405020304" pitchFamily="18" charset="0"/>
                <a:cs typeface="Times New Roman" panose="02020603050405020304" pitchFamily="18" charset="0"/>
              </a:rPr>
              <a:t>stationary time series</a:t>
            </a:r>
            <a:r>
              <a:rPr lang="en-GB" sz="1600" dirty="0">
                <a:latin typeface="Calibri" panose="020F0502020204030204" pitchFamily="34" charset="0"/>
                <a:ea typeface="Times New Roman" panose="02020603050405020304" pitchFamily="18" charset="0"/>
                <a:cs typeface="Times New Roman" panose="02020603050405020304" pitchFamily="18" charset="0"/>
              </a:rPr>
              <a:t>. This implies that an average is a very good predictor of a stationary time. If we know the average (the mean value, for example), then we can easily predict the next value in the series by using the mean value.</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1AC18709-4CCB-456B-BF9C-83690FA5E641}"/>
              </a:ext>
            </a:extLst>
          </p:cNvPr>
          <p:cNvSpPr/>
          <p:nvPr/>
        </p:nvSpPr>
        <p:spPr>
          <a:xfrm>
            <a:off x="534654" y="2206526"/>
            <a:ext cx="8213810" cy="830997"/>
          </a:xfrm>
          <a:prstGeom prst="rect">
            <a:avLst/>
          </a:prstGeom>
        </p:spPr>
        <p:txBody>
          <a:bodyPr wrap="square">
            <a:spAutoFit/>
          </a:bodyPr>
          <a:lstStyle/>
          <a:p>
            <a:r>
              <a:rPr lang="en-GB" sz="1600" dirty="0">
                <a:latin typeface="Calibri" panose="020F0502020204030204" pitchFamily="34" charset="0"/>
                <a:ea typeface="Times New Roman" panose="02020603050405020304" pitchFamily="18" charset="0"/>
                <a:cs typeface="Times New Roman" panose="02020603050405020304" pitchFamily="18" charset="0"/>
              </a:rPr>
              <a:t>However, if the series was moving upwards, or downwards, we have a </a:t>
            </a:r>
            <a:r>
              <a:rPr lang="en-GB" sz="1600" b="1" dirty="0">
                <a:latin typeface="Calibri" panose="020F0502020204030204" pitchFamily="34" charset="0"/>
                <a:ea typeface="Times New Roman" panose="02020603050405020304" pitchFamily="18" charset="0"/>
                <a:cs typeface="Times New Roman" panose="02020603050405020304" pitchFamily="18" charset="0"/>
              </a:rPr>
              <a:t>non-stationary time series</a:t>
            </a:r>
            <a:r>
              <a:rPr lang="en-GB" sz="1600" dirty="0">
                <a:latin typeface="Calibri" panose="020F0502020204030204" pitchFamily="34" charset="0"/>
                <a:ea typeface="Times New Roman" panose="02020603050405020304" pitchFamily="18" charset="0"/>
                <a:cs typeface="Times New Roman" panose="02020603050405020304" pitchFamily="18" charset="0"/>
              </a:rPr>
              <a:t>. In this case this average value would not be the best representation of the series. In this case a much more realistic representation would be a </a:t>
            </a:r>
            <a:r>
              <a:rPr lang="en-GB" sz="1600" b="1" dirty="0">
                <a:latin typeface="Calibri" panose="020F0502020204030204" pitchFamily="34" charset="0"/>
                <a:ea typeface="Times New Roman" panose="02020603050405020304" pitchFamily="18" charset="0"/>
                <a:cs typeface="Times New Roman" panose="02020603050405020304" pitchFamily="18" charset="0"/>
              </a:rPr>
              <a:t>moving average</a:t>
            </a:r>
            <a:r>
              <a:rPr lang="en-GB" sz="1600" dirty="0">
                <a:latin typeface="Calibri" panose="020F0502020204030204" pitchFamily="34" charset="0"/>
                <a:ea typeface="Times New Roman" panose="02020603050405020304" pitchFamily="18" charset="0"/>
                <a:cs typeface="Times New Roman" panose="02020603050405020304" pitchFamily="18" charset="0"/>
              </a:rPr>
              <a:t>.</a:t>
            </a:r>
            <a:endParaRPr lang="en-GB" sz="1600" dirty="0"/>
          </a:p>
        </p:txBody>
      </p:sp>
      <p:pic>
        <p:nvPicPr>
          <p:cNvPr id="8" name="Picture 7">
            <a:extLst>
              <a:ext uri="{FF2B5EF4-FFF2-40B4-BE49-F238E27FC236}">
                <a16:creationId xmlns:a16="http://schemas.microsoft.com/office/drawing/2014/main" id="{F4F1D8BB-CF40-4053-8B2D-6B4E3A1BA84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964776" y="3429000"/>
            <a:ext cx="3919591" cy="2448272"/>
          </a:xfrm>
          <a:prstGeom prst="rect">
            <a:avLst/>
          </a:prstGeom>
          <a:noFill/>
        </p:spPr>
      </p:pic>
      <p:pic>
        <p:nvPicPr>
          <p:cNvPr id="9" name="Picture 8">
            <a:extLst>
              <a:ext uri="{FF2B5EF4-FFF2-40B4-BE49-F238E27FC236}">
                <a16:creationId xmlns:a16="http://schemas.microsoft.com/office/drawing/2014/main" id="{BC9EECB0-D3FE-45C1-8CD2-70ECF43F22CA}"/>
              </a:ext>
            </a:extLst>
          </p:cNvPr>
          <p:cNvPicPr/>
          <p:nvPr/>
        </p:nvPicPr>
        <p:blipFill>
          <a:blip r:embed="rId3"/>
          <a:stretch>
            <a:fillRect/>
          </a:stretch>
        </p:blipFill>
        <p:spPr>
          <a:xfrm>
            <a:off x="639444" y="3429000"/>
            <a:ext cx="2503806" cy="2448272"/>
          </a:xfrm>
          <a:prstGeom prst="rect">
            <a:avLst/>
          </a:prstGeom>
        </p:spPr>
      </p:pic>
    </p:spTree>
    <p:extLst>
      <p:ext uri="{BB962C8B-B14F-4D97-AF65-F5344CB8AC3E}">
        <p14:creationId xmlns:p14="http://schemas.microsoft.com/office/powerpoint/2010/main" val="3367429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93737-A52B-42C0-9F7D-74230B98D57D}"/>
              </a:ext>
            </a:extLst>
          </p:cNvPr>
          <p:cNvSpPr>
            <a:spLocks noGrp="1"/>
          </p:cNvSpPr>
          <p:nvPr>
            <p:ph type="ctrTitle"/>
          </p:nvPr>
        </p:nvSpPr>
        <p:spPr/>
        <p:txBody>
          <a:bodyPr/>
          <a:lstStyle/>
          <a:p>
            <a:r>
              <a:rPr lang="en-GB" dirty="0"/>
              <a:t>Simple moving averages (3/6)</a:t>
            </a:r>
          </a:p>
        </p:txBody>
      </p:sp>
      <p:sp>
        <p:nvSpPr>
          <p:cNvPr id="3" name="Slide Number Placeholder 2">
            <a:extLst>
              <a:ext uri="{FF2B5EF4-FFF2-40B4-BE49-F238E27FC236}">
                <a16:creationId xmlns:a16="http://schemas.microsoft.com/office/drawing/2014/main" id="{925AB15C-7A78-40CA-9C4C-83C594ECDA34}"/>
              </a:ext>
            </a:extLst>
          </p:cNvPr>
          <p:cNvSpPr>
            <a:spLocks noGrp="1"/>
          </p:cNvSpPr>
          <p:nvPr>
            <p:ph type="sldNum" sz="quarter" idx="10"/>
          </p:nvPr>
        </p:nvSpPr>
        <p:spPr/>
        <p:txBody>
          <a:bodyPr/>
          <a:lstStyle/>
          <a:p>
            <a:pPr>
              <a:defRPr/>
            </a:pPr>
            <a:fld id="{8ED7645F-28E9-43F5-8DE8-F26D6BFC7DBB}" type="slidenum">
              <a:rPr lang="en-GB" smtClean="0"/>
              <a:pPr>
                <a:defRPr/>
              </a:pPr>
              <a:t>8</a:t>
            </a:fld>
            <a:endParaRPr lang="en-GB" dirty="0"/>
          </a:p>
        </p:txBody>
      </p:sp>
      <p:sp>
        <p:nvSpPr>
          <p:cNvPr id="4" name="Footer Placeholder 3">
            <a:extLst>
              <a:ext uri="{FF2B5EF4-FFF2-40B4-BE49-F238E27FC236}">
                <a16:creationId xmlns:a16="http://schemas.microsoft.com/office/drawing/2014/main" id="{CBDF6A5E-E422-430D-9EE1-68ABB639F6DB}"/>
              </a:ext>
            </a:extLst>
          </p:cNvPr>
          <p:cNvSpPr>
            <a:spLocks noGrp="1"/>
          </p:cNvSpPr>
          <p:nvPr>
            <p:ph type="ftr" sz="quarter" idx="11"/>
          </p:nvPr>
        </p:nvSpPr>
        <p:spPr/>
        <p:txBody>
          <a:bodyPr/>
          <a:lstStyle/>
          <a:p>
            <a:pPr>
              <a:defRPr/>
            </a:pPr>
            <a:r>
              <a:rPr lang="en-GB" dirty="0"/>
              <a:t>Glyn Davis &amp; Branko Pecar</a:t>
            </a:r>
            <a:endParaRPr lang="en-GB" b="0" dirty="0"/>
          </a:p>
        </p:txBody>
      </p:sp>
      <p:sp>
        <p:nvSpPr>
          <p:cNvPr id="5" name="Rectangle 4">
            <a:extLst>
              <a:ext uri="{FF2B5EF4-FFF2-40B4-BE49-F238E27FC236}">
                <a16:creationId xmlns:a16="http://schemas.microsoft.com/office/drawing/2014/main" id="{0FFE1034-7CD1-4702-BD6B-CE1E997F2C5B}"/>
              </a:ext>
            </a:extLst>
          </p:cNvPr>
          <p:cNvSpPr/>
          <p:nvPr/>
        </p:nvSpPr>
        <p:spPr>
          <a:xfrm>
            <a:off x="611560" y="1268760"/>
            <a:ext cx="8136904"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Moving averages are dynamical averages that change in accordance with the number of periods for which they are calculated. A general formula for moving averages is given by equation (11.1).</a:t>
            </a:r>
          </a:p>
          <a:p>
            <a:pPr marL="0" marR="0" algn="just" hangingPunct="0">
              <a:spcBef>
                <a:spcPts val="0"/>
              </a:spcBef>
              <a:spcAft>
                <a:spcPts val="0"/>
              </a:spcAft>
            </a:pP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3BD8FFBD-8223-4277-9D90-C854050803EC}"/>
              </a:ext>
            </a:extLst>
          </p:cNvPr>
          <p:cNvSpPr/>
          <p:nvPr/>
        </p:nvSpPr>
        <p:spPr>
          <a:xfrm>
            <a:off x="611560" y="3026046"/>
            <a:ext cx="8136904"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 equation (11.1), t is the time period and N is the number of observations in the interval taken into the calculation. The above equation can be simplified and expressed as equation (11.2).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8957AD89-D0C3-4F3E-B8AC-03AF3A127196}"/>
              </a:ext>
            </a:extLst>
          </p:cNvPr>
          <p:cNvSpPr/>
          <p:nvPr/>
        </p:nvSpPr>
        <p:spPr>
          <a:xfrm>
            <a:off x="611560" y="5096851"/>
            <a:ext cx="5760640" cy="369332"/>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This means that the moving average for M</a:t>
            </a:r>
            <a:r>
              <a:rPr lang="en-GB" baseline="-25000" dirty="0">
                <a:latin typeface="Calibri" panose="020F0502020204030204" pitchFamily="34" charset="0"/>
                <a:ea typeface="Times New Roman" panose="02020603050405020304" pitchFamily="18" charset="0"/>
                <a:cs typeface="Times New Roman" panose="02020603050405020304" pitchFamily="18" charset="0"/>
              </a:rPr>
              <a:t>3</a:t>
            </a:r>
            <a:r>
              <a:rPr lang="en-GB" dirty="0">
                <a:latin typeface="Calibri" panose="020F0502020204030204" pitchFamily="34" charset="0"/>
                <a:ea typeface="Times New Roman" panose="02020603050405020304" pitchFamily="18" charset="0"/>
                <a:cs typeface="Times New Roman" panose="02020603050405020304" pitchFamily="18" charset="0"/>
              </a:rPr>
              <a:t> is calculated as: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99653420-1C69-42C3-9AEA-498D4649B30E}"/>
              </a:ext>
            </a:extLst>
          </p:cNvPr>
          <p:cNvPicPr>
            <a:picLocks noChangeAspect="1"/>
          </p:cNvPicPr>
          <p:nvPr/>
        </p:nvPicPr>
        <p:blipFill>
          <a:blip r:embed="rId2"/>
          <a:stretch>
            <a:fillRect/>
          </a:stretch>
        </p:blipFill>
        <p:spPr>
          <a:xfrm>
            <a:off x="6501063" y="4924374"/>
            <a:ext cx="2000000" cy="714286"/>
          </a:xfrm>
          <a:prstGeom prst="rect">
            <a:avLst/>
          </a:prstGeom>
        </p:spPr>
      </p:pic>
      <p:pic>
        <p:nvPicPr>
          <p:cNvPr id="11" name="Picture 10">
            <a:extLst>
              <a:ext uri="{FF2B5EF4-FFF2-40B4-BE49-F238E27FC236}">
                <a16:creationId xmlns:a16="http://schemas.microsoft.com/office/drawing/2014/main" id="{DEBC8F13-B51A-436D-B5DB-B0D697C4457E}"/>
              </a:ext>
            </a:extLst>
          </p:cNvPr>
          <p:cNvPicPr>
            <a:picLocks noChangeAspect="1"/>
          </p:cNvPicPr>
          <p:nvPr/>
        </p:nvPicPr>
        <p:blipFill>
          <a:blip r:embed="rId3"/>
          <a:stretch>
            <a:fillRect/>
          </a:stretch>
        </p:blipFill>
        <p:spPr>
          <a:xfrm>
            <a:off x="863645" y="2167732"/>
            <a:ext cx="7668795" cy="797606"/>
          </a:xfrm>
          <a:prstGeom prst="rect">
            <a:avLst/>
          </a:prstGeom>
        </p:spPr>
      </p:pic>
      <p:pic>
        <p:nvPicPr>
          <p:cNvPr id="12" name="Picture 11">
            <a:extLst>
              <a:ext uri="{FF2B5EF4-FFF2-40B4-BE49-F238E27FC236}">
                <a16:creationId xmlns:a16="http://schemas.microsoft.com/office/drawing/2014/main" id="{089FF3AF-A151-4551-8DB9-A3C5921B60B7}"/>
              </a:ext>
            </a:extLst>
          </p:cNvPr>
          <p:cNvPicPr>
            <a:picLocks noChangeAspect="1"/>
          </p:cNvPicPr>
          <p:nvPr/>
        </p:nvPicPr>
        <p:blipFill>
          <a:blip r:embed="rId4"/>
          <a:stretch>
            <a:fillRect/>
          </a:stretch>
        </p:blipFill>
        <p:spPr>
          <a:xfrm>
            <a:off x="894496" y="4031467"/>
            <a:ext cx="7571032" cy="615218"/>
          </a:xfrm>
          <a:prstGeom prst="rect">
            <a:avLst/>
          </a:prstGeom>
        </p:spPr>
      </p:pic>
    </p:spTree>
    <p:extLst>
      <p:ext uri="{BB962C8B-B14F-4D97-AF65-F5344CB8AC3E}">
        <p14:creationId xmlns:p14="http://schemas.microsoft.com/office/powerpoint/2010/main" val="983968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93737-A52B-42C0-9F7D-74230B98D57D}"/>
              </a:ext>
            </a:extLst>
          </p:cNvPr>
          <p:cNvSpPr>
            <a:spLocks noGrp="1"/>
          </p:cNvSpPr>
          <p:nvPr>
            <p:ph type="ctrTitle"/>
          </p:nvPr>
        </p:nvSpPr>
        <p:spPr/>
        <p:txBody>
          <a:bodyPr/>
          <a:lstStyle/>
          <a:p>
            <a:r>
              <a:rPr lang="en-GB" dirty="0"/>
              <a:t>Simple moving averages (4/6)</a:t>
            </a:r>
          </a:p>
        </p:txBody>
      </p:sp>
      <p:sp>
        <p:nvSpPr>
          <p:cNvPr id="3" name="Slide Number Placeholder 2">
            <a:extLst>
              <a:ext uri="{FF2B5EF4-FFF2-40B4-BE49-F238E27FC236}">
                <a16:creationId xmlns:a16="http://schemas.microsoft.com/office/drawing/2014/main" id="{925AB15C-7A78-40CA-9C4C-83C594ECDA34}"/>
              </a:ext>
            </a:extLst>
          </p:cNvPr>
          <p:cNvSpPr>
            <a:spLocks noGrp="1"/>
          </p:cNvSpPr>
          <p:nvPr>
            <p:ph type="sldNum" sz="quarter" idx="10"/>
          </p:nvPr>
        </p:nvSpPr>
        <p:spPr/>
        <p:txBody>
          <a:bodyPr/>
          <a:lstStyle/>
          <a:p>
            <a:pPr>
              <a:defRPr/>
            </a:pPr>
            <a:fld id="{8ED7645F-28E9-43F5-8DE8-F26D6BFC7DBB}" type="slidenum">
              <a:rPr lang="en-GB" smtClean="0"/>
              <a:pPr>
                <a:defRPr/>
              </a:pPr>
              <a:t>9</a:t>
            </a:fld>
            <a:endParaRPr lang="en-GB" dirty="0"/>
          </a:p>
        </p:txBody>
      </p:sp>
      <p:sp>
        <p:nvSpPr>
          <p:cNvPr id="4" name="Footer Placeholder 3">
            <a:extLst>
              <a:ext uri="{FF2B5EF4-FFF2-40B4-BE49-F238E27FC236}">
                <a16:creationId xmlns:a16="http://schemas.microsoft.com/office/drawing/2014/main" id="{CBDF6A5E-E422-430D-9EE1-68ABB639F6DB}"/>
              </a:ext>
            </a:extLst>
          </p:cNvPr>
          <p:cNvSpPr>
            <a:spLocks noGrp="1"/>
          </p:cNvSpPr>
          <p:nvPr>
            <p:ph type="ftr" sz="quarter" idx="11"/>
          </p:nvPr>
        </p:nvSpPr>
        <p:spPr/>
        <p:txBody>
          <a:bodyPr/>
          <a:lstStyle/>
          <a:p>
            <a:pPr>
              <a:defRPr/>
            </a:pPr>
            <a:r>
              <a:rPr lang="en-GB"/>
              <a:t>Glyn Davis &amp; Branko Pecar</a:t>
            </a:r>
            <a:endParaRPr lang="en-GB" b="0"/>
          </a:p>
        </p:txBody>
      </p:sp>
      <p:pic>
        <p:nvPicPr>
          <p:cNvPr id="5" name="Picture 4">
            <a:extLst>
              <a:ext uri="{FF2B5EF4-FFF2-40B4-BE49-F238E27FC236}">
                <a16:creationId xmlns:a16="http://schemas.microsoft.com/office/drawing/2014/main" id="{7F8160DC-80D4-4606-B558-4FCA20E96933}"/>
              </a:ext>
            </a:extLst>
          </p:cNvPr>
          <p:cNvPicPr>
            <a:picLocks noChangeAspect="1"/>
          </p:cNvPicPr>
          <p:nvPr/>
        </p:nvPicPr>
        <p:blipFill>
          <a:blip r:embed="rId2"/>
          <a:stretch>
            <a:fillRect/>
          </a:stretch>
        </p:blipFill>
        <p:spPr>
          <a:xfrm>
            <a:off x="1187624" y="1766121"/>
            <a:ext cx="3130100" cy="638961"/>
          </a:xfrm>
          <a:prstGeom prst="rect">
            <a:avLst/>
          </a:prstGeom>
        </p:spPr>
      </p:pic>
      <p:sp>
        <p:nvSpPr>
          <p:cNvPr id="6" name="Rectangle 5">
            <a:extLst>
              <a:ext uri="{FF2B5EF4-FFF2-40B4-BE49-F238E27FC236}">
                <a16:creationId xmlns:a16="http://schemas.microsoft.com/office/drawing/2014/main" id="{E058E260-F1CF-4311-BB5A-D4C48AD6464C}"/>
              </a:ext>
            </a:extLst>
          </p:cNvPr>
          <p:cNvSpPr/>
          <p:nvPr/>
        </p:nvSpPr>
        <p:spPr>
          <a:xfrm>
            <a:off x="481043" y="1268760"/>
            <a:ext cx="3846438" cy="369332"/>
          </a:xfrm>
          <a:prstGeom prst="rect">
            <a:avLst/>
          </a:prstGeom>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For the first example (see Figure 11.1)</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CFD272B5-B670-4A8D-A40F-CBFA596243CE}"/>
              </a:ext>
            </a:extLst>
          </p:cNvPr>
          <p:cNvSpPr/>
          <p:nvPr/>
        </p:nvSpPr>
        <p:spPr>
          <a:xfrm>
            <a:off x="1187624" y="2555293"/>
            <a:ext cx="7560840"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In this case, the moving average value for the first three observation is placed in the third period, i.e. at the end of the period for which it is calculated.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5B3ABB62-E96F-43D9-B703-B4B7ADE85E34}"/>
              </a:ext>
            </a:extLst>
          </p:cNvPr>
          <p:cNvSpPr/>
          <p:nvPr/>
        </p:nvSpPr>
        <p:spPr>
          <a:xfrm>
            <a:off x="539552" y="3425379"/>
            <a:ext cx="5616624" cy="369332"/>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However, sometimes you will see the following equation: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7B7D8053-F6BA-46DE-9A2D-8813375135FD}"/>
              </a:ext>
            </a:extLst>
          </p:cNvPr>
          <p:cNvPicPr>
            <a:picLocks noChangeAspect="1"/>
          </p:cNvPicPr>
          <p:nvPr/>
        </p:nvPicPr>
        <p:blipFill>
          <a:blip r:embed="rId3"/>
          <a:stretch>
            <a:fillRect/>
          </a:stretch>
        </p:blipFill>
        <p:spPr>
          <a:xfrm>
            <a:off x="683513" y="4242221"/>
            <a:ext cx="2457999" cy="1190989"/>
          </a:xfrm>
          <a:prstGeom prst="rect">
            <a:avLst/>
          </a:prstGeom>
        </p:spPr>
      </p:pic>
      <p:sp>
        <p:nvSpPr>
          <p:cNvPr id="10" name="Rectangle 9">
            <a:extLst>
              <a:ext uri="{FF2B5EF4-FFF2-40B4-BE49-F238E27FC236}">
                <a16:creationId xmlns:a16="http://schemas.microsoft.com/office/drawing/2014/main" id="{75926440-CAE1-435A-987F-D13C9C8F2BF5}"/>
              </a:ext>
            </a:extLst>
          </p:cNvPr>
          <p:cNvSpPr/>
          <p:nvPr/>
        </p:nvSpPr>
        <p:spPr>
          <a:xfrm>
            <a:off x="3247703" y="4111748"/>
            <a:ext cx="5500761" cy="1754326"/>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This is called a </a:t>
            </a:r>
            <a:r>
              <a:rPr lang="en-GB" dirty="0">
                <a:solidFill>
                  <a:schemeClr val="accent4"/>
                </a:solidFill>
                <a:latin typeface="Calibri" panose="020F0502020204030204" pitchFamily="34" charset="0"/>
                <a:ea typeface="Times New Roman" panose="02020603050405020304" pitchFamily="18" charset="0"/>
                <a:cs typeface="Times New Roman" panose="02020603050405020304" pitchFamily="18" charset="0"/>
              </a:rPr>
              <a:t>centred moving average</a:t>
            </a:r>
            <a:r>
              <a:rPr lang="en-GB" dirty="0">
                <a:latin typeface="Calibri" panose="020F0502020204030204" pitchFamily="34" charset="0"/>
                <a:ea typeface="Times New Roman" panose="02020603050405020304" pitchFamily="18" charset="0"/>
                <a:cs typeface="Times New Roman" panose="02020603050405020304" pitchFamily="18" charset="0"/>
              </a:rPr>
              <a:t>. Nothing wrong with that. If we had an even number of observations in the interval, we would have to calculate the average value between the two middle observations, so it is customary to take the odd number of observations in the moving average interval.</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0258001"/>
      </p:ext>
    </p:extLst>
  </p:cSld>
  <p:clrMapOvr>
    <a:masterClrMapping/>
  </p:clrMapOvr>
</p:sld>
</file>

<file path=ppt/theme/theme1.xml><?xml version="1.0" encoding="utf-8"?>
<a:theme xmlns:a="http://schemas.openxmlformats.org/drawingml/2006/main" name="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1672</TotalTime>
  <Words>3709</Words>
  <Application>Microsoft Office PowerPoint</Application>
  <PresentationFormat>On-screen Show (4:3)</PresentationFormat>
  <Paragraphs>370</Paragraphs>
  <Slides>48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Cambria Math</vt:lpstr>
      <vt:lpstr>Symbol</vt:lpstr>
      <vt:lpstr>Times New Roman</vt:lpstr>
      <vt:lpstr>Title</vt:lpstr>
      <vt:lpstr>Time series data - Short and medium term forecasts</vt:lpstr>
      <vt:lpstr>Introduction</vt:lpstr>
      <vt:lpstr>Learning objectives</vt:lpstr>
      <vt:lpstr>Part 1 Moving averages (1/2)</vt:lpstr>
      <vt:lpstr>Moving averages (2/2)</vt:lpstr>
      <vt:lpstr>Simple moving averages (1/6)</vt:lpstr>
      <vt:lpstr>Simple moving averages (2/6)</vt:lpstr>
      <vt:lpstr>Simple moving averages (3/6)</vt:lpstr>
      <vt:lpstr>Simple moving averages (4/6)</vt:lpstr>
      <vt:lpstr>Simple moving averages (5/6)</vt:lpstr>
      <vt:lpstr>Simple moving averages (6/6)</vt:lpstr>
      <vt:lpstr>Example 11.2 – Excel (1/2)</vt:lpstr>
      <vt:lpstr>Example 11.2  - Excel (2/2)</vt:lpstr>
      <vt:lpstr>Example 11.2 – SPSS (1/7)</vt:lpstr>
      <vt:lpstr>Example 11.2 – SPSS (2/7)</vt:lpstr>
      <vt:lpstr>Example 11.2 – SPSS (3/7)</vt:lpstr>
      <vt:lpstr>Example 11.2 – SPSS (4/7)</vt:lpstr>
      <vt:lpstr>Example 11.2 – SPSS (5/7)</vt:lpstr>
      <vt:lpstr>Example 11.2 – SPSS (6/7)</vt:lpstr>
      <vt:lpstr>Example 11.2 – SPSS (7/7)</vt:lpstr>
      <vt:lpstr>Short-term forecasting with moving averages (1/3)</vt:lpstr>
      <vt:lpstr>Short-term forecasting with moving averages (2/3)</vt:lpstr>
      <vt:lpstr>Short-term forecasting with moving averages (3/3)</vt:lpstr>
      <vt:lpstr>Example 11.3 (1/3)</vt:lpstr>
      <vt:lpstr>Example 11.3 (2/3)</vt:lpstr>
      <vt:lpstr>Example 11.3 (3/3)</vt:lpstr>
      <vt:lpstr>Example 11.3 – Excel Solutions for moving average method (1/5)</vt:lpstr>
      <vt:lpstr>Example 11.3 – Excel – Format Trendline (2/5)</vt:lpstr>
      <vt:lpstr>Example 11.3 – Excel Data Analysis solution (3/5)</vt:lpstr>
      <vt:lpstr>Example 11.3 – Excel Data Analysis solution (4/5)</vt:lpstr>
      <vt:lpstr>Example 11.3 – Excel Data Analysis solution (5/5)</vt:lpstr>
      <vt:lpstr>Example 11.3 – SPSS solutions (1/5)</vt:lpstr>
      <vt:lpstr>Example 11.3 – SPSS solutions (2/5)</vt:lpstr>
      <vt:lpstr>Example 11.3 – SPSS solutions (3/5)</vt:lpstr>
      <vt:lpstr>Example 11.3 – SPSS solutions (4/5)</vt:lpstr>
      <vt:lpstr>Example 11.3 – SPSS solutions (5/5)</vt:lpstr>
      <vt:lpstr>Mid-range forecasting with moving averages (1/3)</vt:lpstr>
      <vt:lpstr>Mid-range forecasting with moving averages (2/3)</vt:lpstr>
      <vt:lpstr>Mid-range forecasting with moving averages (3/3)</vt:lpstr>
      <vt:lpstr>Example 11.4 (1/4)</vt:lpstr>
      <vt:lpstr>Example 11.4 (2/4)</vt:lpstr>
      <vt:lpstr>Example 11.4 (3/4)</vt:lpstr>
      <vt:lpstr>Example 11.4 (4/4)</vt:lpstr>
      <vt:lpstr>Example 11.4 – Excel (1/3)</vt:lpstr>
      <vt:lpstr>Example 11.4 – Excel (2/3)</vt:lpstr>
      <vt:lpstr>Example 11.4 – Excel (3/3)</vt:lpstr>
      <vt:lpstr>Example 11.4 – SPSS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Glyn Davis</dc:creator>
  <cp:lastModifiedBy>Branko Pecar</cp:lastModifiedBy>
  <cp:revision>270</cp:revision>
  <dcterms:created xsi:type="dcterms:W3CDTF">2009-03-22T11:49:20Z</dcterms:created>
  <dcterms:modified xsi:type="dcterms:W3CDTF">2020-10-05T06:13:55Z</dcterms:modified>
</cp:coreProperties>
</file>